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70"/>
  </p:notesMasterIdLst>
  <p:sldIdLst>
    <p:sldId id="256" r:id="rId2"/>
    <p:sldId id="257" r:id="rId3"/>
    <p:sldId id="258" r:id="rId4"/>
    <p:sldId id="259" r:id="rId5"/>
    <p:sldId id="260" r:id="rId6"/>
    <p:sldId id="262" r:id="rId7"/>
    <p:sldId id="325" r:id="rId8"/>
    <p:sldId id="326" r:id="rId9"/>
    <p:sldId id="293" r:id="rId10"/>
    <p:sldId id="268" r:id="rId11"/>
    <p:sldId id="300" r:id="rId12"/>
    <p:sldId id="269" r:id="rId13"/>
    <p:sldId id="270" r:id="rId14"/>
    <p:sldId id="296" r:id="rId15"/>
    <p:sldId id="297" r:id="rId16"/>
    <p:sldId id="298" r:id="rId17"/>
    <p:sldId id="299" r:id="rId18"/>
    <p:sldId id="271" r:id="rId19"/>
    <p:sldId id="272" r:id="rId20"/>
    <p:sldId id="301" r:id="rId21"/>
    <p:sldId id="261" r:id="rId22"/>
    <p:sldId id="291" r:id="rId23"/>
    <p:sldId id="294" r:id="rId24"/>
    <p:sldId id="302" r:id="rId25"/>
    <p:sldId id="303" r:id="rId26"/>
    <p:sldId id="273" r:id="rId27"/>
    <p:sldId id="292" r:id="rId28"/>
    <p:sldId id="290" r:id="rId29"/>
    <p:sldId id="263" r:id="rId30"/>
    <p:sldId id="265" r:id="rId31"/>
    <p:sldId id="266" r:id="rId32"/>
    <p:sldId id="267" r:id="rId33"/>
    <p:sldId id="274" r:id="rId34"/>
    <p:sldId id="264" r:id="rId35"/>
    <p:sldId id="275" r:id="rId36"/>
    <p:sldId id="286" r:id="rId37"/>
    <p:sldId id="277" r:id="rId38"/>
    <p:sldId id="279" r:id="rId39"/>
    <p:sldId id="280" r:id="rId40"/>
    <p:sldId id="304" r:id="rId41"/>
    <p:sldId id="305" r:id="rId42"/>
    <p:sldId id="282" r:id="rId43"/>
    <p:sldId id="281" r:id="rId44"/>
    <p:sldId id="283" r:id="rId45"/>
    <p:sldId id="284" r:id="rId46"/>
    <p:sldId id="285" r:id="rId47"/>
    <p:sldId id="287" r:id="rId48"/>
    <p:sldId id="288" r:id="rId49"/>
    <p:sldId id="289" r:id="rId50"/>
    <p:sldId id="306" r:id="rId51"/>
    <p:sldId id="307" r:id="rId52"/>
    <p:sldId id="308" r:id="rId53"/>
    <p:sldId id="309" r:id="rId54"/>
    <p:sldId id="310" r:id="rId55"/>
    <p:sldId id="311" r:id="rId56"/>
    <p:sldId id="314" r:id="rId57"/>
    <p:sldId id="313" r:id="rId58"/>
    <p:sldId id="312" r:id="rId59"/>
    <p:sldId id="315" r:id="rId60"/>
    <p:sldId id="316" r:id="rId61"/>
    <p:sldId id="317" r:id="rId62"/>
    <p:sldId id="318" r:id="rId63"/>
    <p:sldId id="319" r:id="rId64"/>
    <p:sldId id="320" r:id="rId65"/>
    <p:sldId id="321" r:id="rId66"/>
    <p:sldId id="323" r:id="rId67"/>
    <p:sldId id="322" r:id="rId68"/>
    <p:sldId id="324" r:id="rId69"/>
  </p:sldIdLst>
  <p:sldSz cx="12192000" cy="6858000"/>
  <p:notesSz cx="6858000" cy="9144000"/>
  <p:embeddedFontLst>
    <p:embeddedFont>
      <p:font typeface="Calibri" panose="020F0502020204030204" pitchFamily="34" charset="0"/>
      <p:regular r:id="rId71"/>
      <p:bold r:id="rId72"/>
      <p:italic r:id="rId73"/>
      <p:boldItalic r:id="rId74"/>
    </p:embeddedFont>
    <p:embeddedFont>
      <p:font typeface="Helvetica Neue Light" panose="02000403000000020004"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23"/>
    <p:restoredTop sz="85714"/>
  </p:normalViewPr>
  <p:slideViewPr>
    <p:cSldViewPr snapToGrid="0">
      <p:cViewPr varScale="1">
        <p:scale>
          <a:sx n="122" d="100"/>
          <a:sy n="122" d="100"/>
        </p:scale>
        <p:origin x="2152"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4.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2.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6.fntdata"/><Relationship Id="rId7" Type="http://schemas.openxmlformats.org/officeDocument/2006/relationships/slide" Target="slides/slide6.xml"/><Relationship Id="rId71" Type="http://schemas.openxmlformats.org/officeDocument/2006/relationships/font" Target="fonts/font1.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jp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jpg>
</file>

<file path=ppt/media/image40.tiff>
</file>

<file path=ppt/media/image41.tiff>
</file>

<file path=ppt/media/image42.tiff>
</file>

<file path=ppt/media/image43.tiff>
</file>

<file path=ppt/media/image44.tiff>
</file>

<file path=ppt/media/image45.tiff>
</file>

<file path=ppt/media/image46.tiff>
</file>

<file path=ppt/media/image47.tiff>
</file>

<file path=ppt/media/image48.tiff>
</file>

<file path=ppt/media/image49.tiff>
</file>

<file path=ppt/media/image5.jpg>
</file>

<file path=ppt/media/image50.tiff>
</file>

<file path=ppt/media/image51.tiff>
</file>

<file path=ppt/media/image52.tiff>
</file>

<file path=ppt/media/image53.tiff>
</file>

<file path=ppt/media/image54.tiff>
</file>

<file path=ppt/media/image55.tiff>
</file>

<file path=ppt/media/image56.tiff>
</file>

<file path=ppt/media/image57.tiff>
</file>

<file path=ppt/media/image58.tiff>
</file>

<file path=ppt/media/image59.tiff>
</file>

<file path=ppt/media/image6.jpeg>
</file>

<file path=ppt/media/image60.tiff>
</file>

<file path=ppt/media/image61.tiff>
</file>

<file path=ppt/media/image62.tiff>
</file>

<file path=ppt/media/image63.tiff>
</file>

<file path=ppt/media/image64.tiff>
</file>

<file path=ppt/media/image65.tiff>
</file>

<file path=ppt/media/image66.tiff>
</file>

<file path=ppt/media/image67.tiff>
</file>

<file path=ppt/media/image68.tiff>
</file>

<file path=ppt/media/image69.tiff>
</file>

<file path=ppt/media/image7.png>
</file>

<file path=ppt/media/image70.tiff>
</file>

<file path=ppt/media/image71.tiff>
</file>

<file path=ppt/media/image72.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the team take a minute to talk through resilience situations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17024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the team take a minute to talk through resilience situations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94219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577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Databases include:</a:t>
            </a:r>
          </a:p>
          <a:p>
            <a:pPr marL="0" lvl="0" indent="0" algn="l" rtl="0">
              <a:spcBef>
                <a:spcPts val="0"/>
              </a:spcBef>
              <a:spcAft>
                <a:spcPts val="0"/>
              </a:spcAft>
              <a:buNone/>
            </a:pPr>
            <a:r>
              <a:rPr lang="en-US" dirty="0"/>
              <a:t>RDBMS</a:t>
            </a:r>
          </a:p>
          <a:p>
            <a:pPr marL="0" lvl="0" indent="0" algn="l" rtl="0">
              <a:spcBef>
                <a:spcPts val="0"/>
              </a:spcBef>
              <a:spcAft>
                <a:spcPts val="0"/>
              </a:spcAft>
              <a:buNone/>
            </a:pPr>
            <a:r>
              <a:rPr lang="en-US" dirty="0"/>
              <a:t>NOSQL- so…these are usually JSON formatted</a:t>
            </a:r>
          </a:p>
          <a:p>
            <a:pPr marL="0" lvl="0" indent="0" algn="l" rtl="0">
              <a:spcBef>
                <a:spcPts val="0"/>
              </a:spcBef>
              <a:spcAft>
                <a:spcPts val="0"/>
              </a:spcAft>
              <a:buNone/>
            </a:pPr>
            <a:br>
              <a:rPr lang="en-US" dirty="0"/>
            </a:br>
            <a:r>
              <a:rPr lang="en-US" dirty="0"/>
              <a:t>LOG SYSTEMS:</a:t>
            </a:r>
          </a:p>
          <a:p>
            <a:pPr marL="0" lvl="0" indent="0" algn="l" rtl="0">
              <a:spcBef>
                <a:spcPts val="0"/>
              </a:spcBef>
              <a:spcAft>
                <a:spcPts val="0"/>
              </a:spcAft>
              <a:buNone/>
            </a:pPr>
            <a:r>
              <a:rPr lang="en-US" dirty="0"/>
              <a:t>These are almost always some version of a text file though they end with the extension .log</a:t>
            </a:r>
          </a:p>
          <a:p>
            <a:pPr marL="0" lvl="0" indent="0" algn="l" rtl="0">
              <a:spcBef>
                <a:spcPts val="0"/>
              </a:spcBef>
              <a:spcAft>
                <a:spcPts val="0"/>
              </a:spcAft>
              <a:buNone/>
            </a:pPr>
            <a:r>
              <a:rPr lang="en-US" dirty="0"/>
              <a:t>Typically these are read into memory by a program and transformed in code</a:t>
            </a:r>
            <a:br>
              <a:rPr lang="en-US" dirty="0"/>
            </a:br>
            <a:r>
              <a:rPr lang="en-US" dirty="0"/>
              <a:t>These are TRANSFORMATION HEAVY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USER GENERATED:</a:t>
            </a:r>
            <a:br>
              <a:rPr lang="en-US" dirty="0"/>
            </a:br>
            <a:r>
              <a:rPr lang="en-US" dirty="0"/>
              <a:t>Mostly web forms…things like “birth date, address, first/last name”…the type of stuff you put into sites to “create an account”. Usually very little transformation required as the data cleansing is done in the front end.</a:t>
            </a:r>
            <a:endParaRPr dirty="0"/>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32365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58031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5410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05800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Databases include:</a:t>
            </a:r>
          </a:p>
          <a:p>
            <a:pPr marL="0" lvl="0" indent="0" algn="l" rtl="0">
              <a:spcBef>
                <a:spcPts val="0"/>
              </a:spcBef>
              <a:spcAft>
                <a:spcPts val="0"/>
              </a:spcAft>
              <a:buNone/>
            </a:pPr>
            <a:r>
              <a:rPr lang="en-US" dirty="0"/>
              <a:t>RDBMS</a:t>
            </a:r>
          </a:p>
          <a:p>
            <a:pPr marL="0" lvl="0" indent="0" algn="l" rtl="0">
              <a:spcBef>
                <a:spcPts val="0"/>
              </a:spcBef>
              <a:spcAft>
                <a:spcPts val="0"/>
              </a:spcAft>
              <a:buNone/>
            </a:pPr>
            <a:r>
              <a:rPr lang="en-US" dirty="0"/>
              <a:t>NOSQL- so…these are usually JSON formatted</a:t>
            </a:r>
          </a:p>
          <a:p>
            <a:pPr marL="0" lvl="0" indent="0" algn="l" rtl="0">
              <a:spcBef>
                <a:spcPts val="0"/>
              </a:spcBef>
              <a:spcAft>
                <a:spcPts val="0"/>
              </a:spcAft>
              <a:buNone/>
            </a:pPr>
            <a:br>
              <a:rPr lang="en-US" dirty="0"/>
            </a:br>
            <a:r>
              <a:rPr lang="en-US" dirty="0"/>
              <a:t>LOG SYSTEMS:</a:t>
            </a:r>
          </a:p>
          <a:p>
            <a:pPr marL="0" lvl="0" indent="0" algn="l" rtl="0">
              <a:spcBef>
                <a:spcPts val="0"/>
              </a:spcBef>
              <a:spcAft>
                <a:spcPts val="0"/>
              </a:spcAft>
              <a:buNone/>
            </a:pPr>
            <a:r>
              <a:rPr lang="en-US" dirty="0"/>
              <a:t>These are almost always some version of a text file though they end with the extension .log</a:t>
            </a:r>
          </a:p>
          <a:p>
            <a:pPr marL="0" lvl="0" indent="0" algn="l" rtl="0">
              <a:spcBef>
                <a:spcPts val="0"/>
              </a:spcBef>
              <a:spcAft>
                <a:spcPts val="0"/>
              </a:spcAft>
              <a:buNone/>
            </a:pPr>
            <a:r>
              <a:rPr lang="en-US" dirty="0"/>
              <a:t>Typically these are read into memory by a program and transformed in code</a:t>
            </a:r>
            <a:br>
              <a:rPr lang="en-US" dirty="0"/>
            </a:br>
            <a:r>
              <a:rPr lang="en-US" dirty="0"/>
              <a:t>These are TRANSFORMATION HEAVY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USER GENERATED:</a:t>
            </a:r>
            <a:br>
              <a:rPr lang="en-US" dirty="0"/>
            </a:br>
            <a:r>
              <a:rPr lang="en-US" dirty="0"/>
              <a:t>Mostly web forms…things like “birth date, address, first/last name”…the type of stuff you put into sites to “create an account”. Usually very little transformation required as the data cleansing is done in the front end.</a:t>
            </a:r>
            <a:endParaRPr dirty="0"/>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47355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479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Share a bit about DevelopIntelligence</a:t>
            </a:r>
          </a:p>
          <a:p>
            <a:pPr>
              <a:defRPr sz="1400"/>
            </a:pPr>
            <a:r>
              <a:rPr lang="en-US" dirty="0"/>
              <a:t>- As developers you want to learn!</a:t>
            </a:r>
          </a:p>
          <a:p>
            <a:pPr>
              <a:defRPr sz="1400"/>
            </a:pPr>
            <a:r>
              <a:rPr lang="en-US" dirty="0"/>
              <a:t>- As a corporation you want your developers to align their learning with your business goals.</a:t>
            </a:r>
          </a:p>
          <a:p>
            <a:pPr>
              <a:defRPr sz="1400"/>
            </a:pPr>
            <a:r>
              <a:rPr lang="en-US" dirty="0"/>
              <a:t>- That’s where we come in… Keeping developers current, bringing others up-to-speed … all aimed at moving your business forward!</a:t>
            </a:r>
          </a:p>
          <a:p>
            <a:pPr>
              <a:defRPr sz="1400"/>
            </a:pPr>
            <a:r>
              <a:rPr lang="en-US" dirty="0"/>
              <a:t>- We started in 2003 by a Sun Microsystems developer that wanted to help developers level-up and see business better leverage IT</a:t>
            </a:r>
          </a:p>
          <a:p>
            <a:pPr marL="0" lvl="0" indent="0" algn="l" rtl="0">
              <a:spcBef>
                <a:spcPts val="0"/>
              </a:spcBef>
              <a:spcAft>
                <a:spcPts val="0"/>
              </a:spcAft>
              <a:buNone/>
            </a:pPr>
            <a:endParaRPr dirty="0"/>
          </a:p>
        </p:txBody>
      </p:sp>
      <p:sp>
        <p:nvSpPr>
          <p:cNvPr id="73" name="Google Shape;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93977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25728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92873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28002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30922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73475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54304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14626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8527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0889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Areas of DevelopIntelligence expertise</a:t>
            </a:r>
          </a:p>
          <a:p>
            <a:pPr marL="231082" indent="-231082">
              <a:buSzPct val="100000"/>
              <a:buChar char="-"/>
              <a:defRPr sz="1400"/>
            </a:pPr>
            <a:r>
              <a:rPr lang="en-US" dirty="0"/>
              <a:t>DevOps: Ansible / Jenkins</a:t>
            </a:r>
          </a:p>
          <a:p>
            <a:pPr marL="231082" indent="-231082">
              <a:buSzPct val="100000"/>
              <a:buChar char="-"/>
              <a:defRPr sz="1400"/>
            </a:pPr>
            <a:r>
              <a:rPr lang="en-US" dirty="0" err="1"/>
              <a:t>BigData</a:t>
            </a:r>
            <a:r>
              <a:rPr lang="en-US" dirty="0"/>
              <a:t>: Hadoop / Cassandra / Spark</a:t>
            </a:r>
          </a:p>
          <a:p>
            <a:pPr marL="231082" indent="-231082">
              <a:buSzPct val="100000"/>
              <a:buChar char="-"/>
              <a:defRPr sz="1400"/>
            </a:pPr>
            <a:r>
              <a:rPr lang="en-US" dirty="0"/>
              <a:t>Machine Learning</a:t>
            </a:r>
          </a:p>
          <a:p>
            <a:pPr marL="231082" indent="-231082">
              <a:buSzPct val="100000"/>
              <a:buChar char="-"/>
              <a:defRPr sz="1400"/>
            </a:pPr>
            <a:r>
              <a:rPr lang="en-US" dirty="0"/>
              <a:t>Front-end: React / Angular</a:t>
            </a:r>
          </a:p>
          <a:p>
            <a:pPr marL="231082" indent="-231082">
              <a:buSzPct val="100000"/>
              <a:buChar char="-"/>
              <a:defRPr sz="1400"/>
            </a:pPr>
            <a:r>
              <a:rPr lang="en-US" dirty="0"/>
              <a:t>Cloud: AWS / Azure / Google Cloud</a:t>
            </a:r>
          </a:p>
          <a:p>
            <a:pPr>
              <a:defRPr sz="1400"/>
            </a:pPr>
            <a:r>
              <a:rPr lang="en-US" dirty="0"/>
              <a:t>- Started as a Java shop -&gt; keep growing -&gt; haven’t looked back</a:t>
            </a:r>
          </a:p>
          <a:p>
            <a:pPr>
              <a:defRPr sz="1400"/>
            </a:pPr>
            <a:r>
              <a:rPr lang="en-US" dirty="0"/>
              <a:t>- Our specialty is hiring expert practitioners that can come alongside teams and teach them how to move forward</a:t>
            </a:r>
          </a:p>
          <a:p>
            <a:pPr marL="0" lvl="0" indent="0" algn="l" rtl="0">
              <a:spcBef>
                <a:spcPts val="0"/>
              </a:spcBef>
              <a:spcAft>
                <a:spcPts val="0"/>
              </a:spcAft>
              <a:buNone/>
            </a:pPr>
            <a:endParaRPr dirty="0"/>
          </a:p>
        </p:txBody>
      </p:sp>
      <p:sp>
        <p:nvSpPr>
          <p:cNvPr id="87" name="Google Shape;8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77212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35309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94288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24183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38305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2586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56285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58648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82939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5741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664aa0a29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g5664aa0a29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02815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08889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16797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6501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the team take a minute to talk through velocity situations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233382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886326" y="4135428"/>
            <a:ext cx="7305674" cy="952505"/>
          </a:xfrm>
          <a:prstGeom prst="rect">
            <a:avLst/>
          </a:prstGeom>
          <a:noFill/>
          <a:ln>
            <a:noFill/>
          </a:ln>
        </p:spPr>
        <p:txBody>
          <a:bodyPr spcFirstLastPara="1" wrap="square" lIns="0" tIns="0" rIns="91425" bIns="36000" anchor="ctr" anchorCtr="0"/>
          <a:lstStyle>
            <a:lvl1pPr lvl="0" algn="ctr">
              <a:lnSpc>
                <a:spcPct val="100000"/>
              </a:lnSpc>
              <a:spcBef>
                <a:spcPts val="0"/>
              </a:spcBef>
              <a:spcAft>
                <a:spcPts val="0"/>
              </a:spcAft>
              <a:buClr>
                <a:srgbClr val="233445"/>
              </a:buClr>
              <a:buSzPts val="3600"/>
              <a:buFont typeface="Helvetica Neue Ligh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5172074" y="5237160"/>
            <a:ext cx="7019925" cy="763590"/>
          </a:xfrm>
          <a:prstGeom prst="rect">
            <a:avLst/>
          </a:prstGeom>
          <a:noFill/>
          <a:ln>
            <a:noFill/>
          </a:ln>
        </p:spPr>
        <p:txBody>
          <a:bodyPr spcFirstLastPara="1" wrap="square" lIns="90000" tIns="46800" rIns="91425" bIns="45700" anchor="t" anchorCtr="0"/>
          <a:lstStyle>
            <a:lvl1pPr lvl="0" algn="ctr">
              <a:lnSpc>
                <a:spcPct val="90000"/>
              </a:lnSpc>
              <a:spcBef>
                <a:spcPts val="1000"/>
              </a:spcBef>
              <a:spcAft>
                <a:spcPts val="0"/>
              </a:spcAft>
              <a:buClr>
                <a:srgbClr val="F17F3A"/>
              </a:buClr>
              <a:buSzPts val="2800"/>
              <a:buFont typeface="Helvetica Neue Light"/>
              <a:buNone/>
              <a:defRPr sz="2800">
                <a:solidFill>
                  <a:srgbClr val="F17F3A"/>
                </a:solidFill>
              </a:defRPr>
            </a:lvl1pPr>
            <a:lvl2pPr lvl="1" algn="ctr">
              <a:lnSpc>
                <a:spcPct val="90000"/>
              </a:lnSpc>
              <a:spcBef>
                <a:spcPts val="500"/>
              </a:spcBef>
              <a:spcAft>
                <a:spcPts val="0"/>
              </a:spcAft>
              <a:buClr>
                <a:srgbClr val="3F3F3F"/>
              </a:buClr>
              <a:buSzPts val="2000"/>
              <a:buFont typeface="Helvetica Neue Light"/>
              <a:buNone/>
              <a:defRPr sz="2000"/>
            </a:lvl2pPr>
            <a:lvl3pPr lvl="2" algn="ctr">
              <a:lnSpc>
                <a:spcPct val="90000"/>
              </a:lnSpc>
              <a:spcBef>
                <a:spcPts val="500"/>
              </a:spcBef>
              <a:spcAft>
                <a:spcPts val="0"/>
              </a:spcAft>
              <a:buClr>
                <a:srgbClr val="3F3F3F"/>
              </a:buClr>
              <a:buSzPts val="1800"/>
              <a:buFont typeface="Helvetica Neue Light"/>
              <a:buNone/>
              <a:defRPr sz="1800"/>
            </a:lvl3pPr>
            <a:lvl4pPr lvl="3" algn="ctr">
              <a:lnSpc>
                <a:spcPct val="90000"/>
              </a:lnSpc>
              <a:spcBef>
                <a:spcPts val="500"/>
              </a:spcBef>
              <a:spcAft>
                <a:spcPts val="0"/>
              </a:spcAft>
              <a:buClr>
                <a:srgbClr val="3F3F3F"/>
              </a:buClr>
              <a:buSzPts val="1600"/>
              <a:buFont typeface="Helvetica Neue Light"/>
              <a:buNone/>
              <a:defRPr sz="1600"/>
            </a:lvl4pPr>
            <a:lvl5pPr lvl="4" algn="ctr">
              <a:lnSpc>
                <a:spcPct val="90000"/>
              </a:lnSpc>
              <a:spcBef>
                <a:spcPts val="500"/>
              </a:spcBef>
              <a:spcAft>
                <a:spcPts val="0"/>
              </a:spcAft>
              <a:buClr>
                <a:srgbClr val="3F3F3F"/>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 name="Google Shape;16;p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3.tiff"/></Relationships>
</file>

<file path=ppt/slides/_rels/slide29.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6.tiff"/></Relationships>
</file>

<file path=ppt/slides/_rels/slide31.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8.tiff"/></Relationships>
</file>

<file path=ppt/slides/_rels/slide32.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1.tiff"/></Relationships>
</file>

<file path=ppt/slides/_rels/slide35.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4.tiff"/></Relationships>
</file>

<file path=ppt/slides/_rels/slide37.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en.wikipedia.org/wiki/JSON"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36.tiff"/><Relationship Id="rId4" Type="http://schemas.openxmlformats.org/officeDocument/2006/relationships/hyperlink" Target="https://en.wikipedia.org/wiki/Communications_protocol"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38.tif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0.tiff"/></Relationships>
</file>

<file path=ppt/slides/_rels/slide44.xml.rels><?xml version="1.0" encoding="UTF-8" standalone="yes"?>
<Relationships xmlns="http://schemas.openxmlformats.org/package/2006/relationships"><Relationship Id="rId3" Type="http://schemas.openxmlformats.org/officeDocument/2006/relationships/image" Target="../media/image41.tif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3.tiff"/></Relationships>
</file>

<file path=ppt/slides/_rels/slide46.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46.tiff"/><Relationship Id="rId4" Type="http://schemas.openxmlformats.org/officeDocument/2006/relationships/image" Target="../media/image45.tiff"/></Relationships>
</file>

<file path=ppt/slides/_rels/slide47.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image" Target="../media/image49.tiff"/><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52.tiff"/><Relationship Id="rId2" Type="http://schemas.openxmlformats.org/officeDocument/2006/relationships/image" Target="../media/image51.tiff"/><Relationship Id="rId1" Type="http://schemas.openxmlformats.org/officeDocument/2006/relationships/slideLayout" Target="../slideLayouts/slideLayout3.xml"/><Relationship Id="rId4" Type="http://schemas.openxmlformats.org/officeDocument/2006/relationships/image" Target="../media/image53.tiff"/></Relationships>
</file>

<file path=ppt/slides/_rels/slide52.xml.rels><?xml version="1.0" encoding="UTF-8" standalone="yes"?>
<Relationships xmlns="http://schemas.openxmlformats.org/package/2006/relationships"><Relationship Id="rId2" Type="http://schemas.openxmlformats.org/officeDocument/2006/relationships/image" Target="../media/image54.tiff"/><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56.tiff"/><Relationship Id="rId2" Type="http://schemas.openxmlformats.org/officeDocument/2006/relationships/image" Target="../media/image55.tiff"/><Relationship Id="rId1" Type="http://schemas.openxmlformats.org/officeDocument/2006/relationships/slideLayout" Target="../slideLayouts/slideLayout3.xml"/><Relationship Id="rId4" Type="http://schemas.openxmlformats.org/officeDocument/2006/relationships/image" Target="../media/image57.tiff"/></Relationships>
</file>

<file path=ppt/slides/_rels/slide54.xml.rels><?xml version="1.0" encoding="UTF-8" standalone="yes"?>
<Relationships xmlns="http://schemas.openxmlformats.org/package/2006/relationships"><Relationship Id="rId3" Type="http://schemas.openxmlformats.org/officeDocument/2006/relationships/image" Target="../media/image59.tiff"/><Relationship Id="rId2" Type="http://schemas.openxmlformats.org/officeDocument/2006/relationships/image" Target="../media/image58.tif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61.tiff"/><Relationship Id="rId2" Type="http://schemas.openxmlformats.org/officeDocument/2006/relationships/image" Target="../media/image60.tiff"/><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63.tiff"/><Relationship Id="rId2" Type="http://schemas.openxmlformats.org/officeDocument/2006/relationships/image" Target="../media/image62.tiff"/><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64.tiff"/><Relationship Id="rId2" Type="http://schemas.openxmlformats.org/officeDocument/2006/relationships/image" Target="../media/image34.tiff"/><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66.tiff"/><Relationship Id="rId2" Type="http://schemas.openxmlformats.org/officeDocument/2006/relationships/image" Target="../media/image65.tiff"/><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43.tiff"/><Relationship Id="rId2" Type="http://schemas.openxmlformats.org/officeDocument/2006/relationships/image" Target="../media/image42.tiff"/><Relationship Id="rId1" Type="http://schemas.openxmlformats.org/officeDocument/2006/relationships/slideLayout" Target="../slideLayouts/slideLayout3.xml"/><Relationship Id="rId4" Type="http://schemas.openxmlformats.org/officeDocument/2006/relationships/image" Target="../media/image67.tiff"/></Relationships>
</file>

<file path=ppt/slides/_rels/slide63.xml.rels><?xml version="1.0" encoding="UTF-8" standalone="yes"?>
<Relationships xmlns="http://schemas.openxmlformats.org/package/2006/relationships"><Relationship Id="rId3" Type="http://schemas.openxmlformats.org/officeDocument/2006/relationships/image" Target="../media/image68.tiff"/><Relationship Id="rId2" Type="http://schemas.openxmlformats.org/officeDocument/2006/relationships/image" Target="../media/image22.tiff"/><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70.tiff"/><Relationship Id="rId2" Type="http://schemas.openxmlformats.org/officeDocument/2006/relationships/image" Target="../media/image69.tiff"/><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71.tiff"/><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72.tif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dirty="0"/>
              <a:t>WELCOME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So when we conceive of data flowing through a system have to consider the same questions we would have when designing a plumbing system to move water</a:t>
            </a:r>
          </a:p>
          <a:p>
            <a:endParaRPr lang="en-US" dirty="0"/>
          </a:p>
          <a:p>
            <a:r>
              <a:rPr lang="en-US" dirty="0"/>
              <a:t>Stick with this metaphor as we design our system!</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pic>
        <p:nvPicPr>
          <p:cNvPr id="5" name="Picture 4">
            <a:extLst>
              <a:ext uri="{FF2B5EF4-FFF2-40B4-BE49-F238E27FC236}">
                <a16:creationId xmlns:a16="http://schemas.microsoft.com/office/drawing/2014/main" id="{1CDDAB1E-AF11-4F40-B379-351A19603376}"/>
              </a:ext>
            </a:extLst>
          </p:cNvPr>
          <p:cNvPicPr>
            <a:picLocks noChangeAspect="1"/>
          </p:cNvPicPr>
          <p:nvPr/>
        </p:nvPicPr>
        <p:blipFill>
          <a:blip r:embed="rId2"/>
          <a:stretch>
            <a:fillRect/>
          </a:stretch>
        </p:blipFill>
        <p:spPr>
          <a:xfrm>
            <a:off x="3892296" y="3867900"/>
            <a:ext cx="3505200" cy="2324100"/>
          </a:xfrm>
          <a:prstGeom prst="rect">
            <a:avLst/>
          </a:prstGeom>
        </p:spPr>
      </p:pic>
    </p:spTree>
    <p:extLst>
      <p:ext uri="{BB962C8B-B14F-4D97-AF65-F5344CB8AC3E}">
        <p14:creationId xmlns:p14="http://schemas.microsoft.com/office/powerpoint/2010/main" val="3985509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Three Pillars of Good data Architecture</a:t>
            </a:r>
            <a:endParaRPr b="1" dirty="0"/>
          </a:p>
        </p:txBody>
      </p:sp>
    </p:spTree>
    <p:extLst>
      <p:ext uri="{BB962C8B-B14F-4D97-AF65-F5344CB8AC3E}">
        <p14:creationId xmlns:p14="http://schemas.microsoft.com/office/powerpoint/2010/main" val="225136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What are some considerations when you are designing a plumbing system? </a:t>
            </a:r>
          </a:p>
          <a:p>
            <a:pPr lvl="1"/>
            <a:r>
              <a:rPr lang="en-US" dirty="0"/>
              <a:t>Speed of water through the system</a:t>
            </a:r>
          </a:p>
          <a:p>
            <a:pPr lvl="1"/>
            <a:r>
              <a:rPr lang="en-US" dirty="0"/>
              <a:t>How are you going to “cleanse” the system/data?</a:t>
            </a:r>
          </a:p>
          <a:p>
            <a:pPr lvl="1"/>
            <a:r>
              <a:rPr lang="en-US" dirty="0"/>
              <a:t>How do you deal with blockages? </a:t>
            </a:r>
          </a:p>
          <a:p>
            <a:pPr lvl="1"/>
            <a:r>
              <a:rPr lang="en-US" dirty="0"/>
              <a:t>What if the system gets backed up? </a:t>
            </a:r>
          </a:p>
          <a:p>
            <a:pPr lvl="1"/>
            <a:r>
              <a:rPr lang="en-US" dirty="0"/>
              <a:t>How do we access data in each step? </a:t>
            </a:r>
          </a:p>
          <a:p>
            <a:pPr lvl="2"/>
            <a:r>
              <a:rPr lang="en-US" dirty="0"/>
              <a:t>In other words how do we stop the flow to make sure things are moving? </a:t>
            </a:r>
          </a:p>
          <a:p>
            <a:pPr lvl="1"/>
            <a:r>
              <a:rPr lang="en-US" dirty="0"/>
              <a:t>Should the flow stop at certain points? </a:t>
            </a:r>
          </a:p>
          <a:p>
            <a:pPr lvl="1"/>
            <a:r>
              <a:rPr lang="en-US" dirty="0"/>
              <a:t>How do we make sure we don’t “lose” water</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pic>
        <p:nvPicPr>
          <p:cNvPr id="5" name="Picture 4">
            <a:extLst>
              <a:ext uri="{FF2B5EF4-FFF2-40B4-BE49-F238E27FC236}">
                <a16:creationId xmlns:a16="http://schemas.microsoft.com/office/drawing/2014/main" id="{660C9285-3ADA-7846-ACB2-D1FAB1876C52}"/>
              </a:ext>
            </a:extLst>
          </p:cNvPr>
          <p:cNvPicPr>
            <a:picLocks noChangeAspect="1"/>
          </p:cNvPicPr>
          <p:nvPr/>
        </p:nvPicPr>
        <p:blipFill>
          <a:blip r:embed="rId2"/>
          <a:stretch>
            <a:fillRect/>
          </a:stretch>
        </p:blipFill>
        <p:spPr>
          <a:xfrm>
            <a:off x="7529999" y="4552951"/>
            <a:ext cx="3400760" cy="1904426"/>
          </a:xfrm>
          <a:prstGeom prst="rect">
            <a:avLst/>
          </a:prstGeom>
        </p:spPr>
      </p:pic>
    </p:spTree>
    <p:extLst>
      <p:ext uri="{BB962C8B-B14F-4D97-AF65-F5344CB8AC3E}">
        <p14:creationId xmlns:p14="http://schemas.microsoft.com/office/powerpoint/2010/main" val="2301923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Considering all of this we need to think about each step of our system. By now we are familiar with the three things that need to happen in a data engineering system- the </a:t>
            </a:r>
          </a:p>
          <a:p>
            <a:pPr lvl="1"/>
            <a:r>
              <a:rPr lang="en-US" b="1" dirty="0"/>
              <a:t>Extraction of data </a:t>
            </a:r>
            <a:r>
              <a:rPr lang="en-US" dirty="0"/>
              <a:t>(the source of the water flow through our pipes)</a:t>
            </a:r>
          </a:p>
          <a:p>
            <a:pPr lvl="1"/>
            <a:r>
              <a:rPr lang="en-US" b="1" dirty="0"/>
              <a:t>Transformation of data </a:t>
            </a:r>
            <a:r>
              <a:rPr lang="en-US" dirty="0"/>
              <a:t>(how do we cleanse it before it reaches where it needs to go)</a:t>
            </a:r>
          </a:p>
          <a:p>
            <a:pPr lvl="1"/>
            <a:r>
              <a:rPr lang="en-US" b="1" dirty="0"/>
              <a:t>Loading of data </a:t>
            </a:r>
            <a:r>
              <a:rPr lang="en-US" dirty="0"/>
              <a:t>(where it’s all going)</a:t>
            </a:r>
          </a:p>
          <a:p>
            <a:pPr marL="546100" lvl="1" indent="0">
              <a:buNone/>
            </a:pPr>
            <a:endParaRPr lang="en-US" dirty="0"/>
          </a:p>
          <a:p>
            <a:pPr marL="546100" lvl="1" indent="0">
              <a:buNone/>
            </a:pPr>
            <a:r>
              <a:rPr lang="en-US" dirty="0"/>
              <a:t>BUT…when we’re talking about architecture we need to consider other factors like:</a:t>
            </a:r>
          </a:p>
          <a:p>
            <a:pPr lvl="1"/>
            <a:r>
              <a:rPr lang="en-US" b="1" dirty="0"/>
              <a:t>VELOCITY</a:t>
            </a:r>
            <a:r>
              <a:rPr lang="en-US" dirty="0"/>
              <a:t> of data (how fast is it moving?)</a:t>
            </a:r>
          </a:p>
          <a:p>
            <a:pPr lvl="1"/>
            <a:r>
              <a:rPr lang="en-US" b="1" dirty="0"/>
              <a:t>RESILIENCE</a:t>
            </a:r>
            <a:r>
              <a:rPr lang="en-US" dirty="0"/>
              <a:t> of data (how do we NOT LOSE it?)</a:t>
            </a:r>
          </a:p>
          <a:p>
            <a:pPr lvl="1"/>
            <a:r>
              <a:rPr lang="en-US" b="1" dirty="0"/>
              <a:t>REPLAYABILITY</a:t>
            </a:r>
            <a:r>
              <a:rPr lang="en-US" dirty="0"/>
              <a:t> of data (how do we replay it if our target cannot process it?)</a:t>
            </a:r>
            <a:endParaRPr lang="en-US" b="1" dirty="0"/>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1112609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Velocity of data</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Some questions around the velocity of data</a:t>
            </a:r>
          </a:p>
          <a:p>
            <a:pPr lvl="1"/>
            <a:endParaRPr lang="en-US" dirty="0"/>
          </a:p>
          <a:p>
            <a:pPr lvl="1"/>
            <a:r>
              <a:rPr lang="en-US" dirty="0"/>
              <a:t>Does the end consumer NEED data in real time/near real time?</a:t>
            </a:r>
          </a:p>
          <a:p>
            <a:pPr lvl="2"/>
            <a:r>
              <a:rPr lang="en-US" dirty="0"/>
              <a:t>Are there any actual, effective, realistic actions that can be taken by the end user based on the data that you’re sending? </a:t>
            </a:r>
          </a:p>
          <a:p>
            <a:pPr lvl="2"/>
            <a:r>
              <a:rPr lang="en-US" dirty="0"/>
              <a:t>Is it possible to accidentally panic everyone based on real time data?   </a:t>
            </a:r>
          </a:p>
          <a:p>
            <a:pPr lvl="1"/>
            <a:endParaRPr lang="en-US" dirty="0"/>
          </a:p>
          <a:p>
            <a:pPr lvl="1"/>
            <a:r>
              <a:rPr lang="en-US" dirty="0"/>
              <a:t>What are some other advantages of high vs low velocity?</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pic>
        <p:nvPicPr>
          <p:cNvPr id="5" name="Picture 4">
            <a:extLst>
              <a:ext uri="{FF2B5EF4-FFF2-40B4-BE49-F238E27FC236}">
                <a16:creationId xmlns:a16="http://schemas.microsoft.com/office/drawing/2014/main" id="{F00ED7FE-CC42-F349-94A2-66973B76E5CE}"/>
              </a:ext>
            </a:extLst>
          </p:cNvPr>
          <p:cNvPicPr>
            <a:picLocks noChangeAspect="1"/>
          </p:cNvPicPr>
          <p:nvPr/>
        </p:nvPicPr>
        <p:blipFill>
          <a:blip r:embed="rId3"/>
          <a:stretch>
            <a:fillRect/>
          </a:stretch>
        </p:blipFill>
        <p:spPr>
          <a:xfrm>
            <a:off x="4063343" y="4464051"/>
            <a:ext cx="3292954" cy="2007899"/>
          </a:xfrm>
          <a:prstGeom prst="rect">
            <a:avLst/>
          </a:prstGeom>
        </p:spPr>
      </p:pic>
    </p:spTree>
    <p:extLst>
      <p:ext uri="{BB962C8B-B14F-4D97-AF65-F5344CB8AC3E}">
        <p14:creationId xmlns:p14="http://schemas.microsoft.com/office/powerpoint/2010/main" val="2575180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Resilience</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Some questions on resilience:</a:t>
            </a:r>
          </a:p>
          <a:p>
            <a:pPr lvl="1"/>
            <a:endParaRPr lang="en-US" dirty="0"/>
          </a:p>
          <a:p>
            <a:pPr lvl="1"/>
            <a:r>
              <a:rPr lang="en-US" dirty="0"/>
              <a:t>How will we handle problems with the data? </a:t>
            </a:r>
          </a:p>
          <a:p>
            <a:pPr lvl="1"/>
            <a:endParaRPr lang="en-US" dirty="0"/>
          </a:p>
          <a:p>
            <a:pPr lvl="1"/>
            <a:r>
              <a:rPr lang="en-US" dirty="0"/>
              <a:t>How will we manage issues where the pipeline gets clogged? </a:t>
            </a:r>
          </a:p>
          <a:p>
            <a:pPr lvl="1"/>
            <a:endParaRPr lang="en-US" dirty="0"/>
          </a:p>
          <a:p>
            <a:pPr lvl="1"/>
            <a:r>
              <a:rPr lang="en-US" dirty="0"/>
              <a:t>How many retries will we run with the incoming data that we have? </a:t>
            </a:r>
          </a:p>
          <a:p>
            <a:pPr lvl="1"/>
            <a:endParaRPr lang="en-US" dirty="0"/>
          </a:p>
          <a:p>
            <a:pPr lvl="1"/>
            <a:r>
              <a:rPr lang="en-US" dirty="0"/>
              <a:t>How can we get in and ‘see’ the data? </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pic>
        <p:nvPicPr>
          <p:cNvPr id="6" name="Picture 5">
            <a:extLst>
              <a:ext uri="{FF2B5EF4-FFF2-40B4-BE49-F238E27FC236}">
                <a16:creationId xmlns:a16="http://schemas.microsoft.com/office/drawing/2014/main" id="{80B8A8F7-A623-254E-A21F-6E4E5D2E196D}"/>
              </a:ext>
            </a:extLst>
          </p:cNvPr>
          <p:cNvPicPr>
            <a:picLocks noChangeAspect="1"/>
          </p:cNvPicPr>
          <p:nvPr/>
        </p:nvPicPr>
        <p:blipFill>
          <a:blip r:embed="rId3"/>
          <a:stretch>
            <a:fillRect/>
          </a:stretch>
        </p:blipFill>
        <p:spPr>
          <a:xfrm>
            <a:off x="7359212" y="4336900"/>
            <a:ext cx="3695700" cy="2197100"/>
          </a:xfrm>
          <a:prstGeom prst="rect">
            <a:avLst/>
          </a:prstGeom>
        </p:spPr>
      </p:pic>
    </p:spTree>
    <p:extLst>
      <p:ext uri="{BB962C8B-B14F-4D97-AF65-F5344CB8AC3E}">
        <p14:creationId xmlns:p14="http://schemas.microsoft.com/office/powerpoint/2010/main" val="930453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err="1"/>
              <a:t>Replayability</a:t>
            </a:r>
            <a:endParaRPr lang="en-US" dirty="0"/>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Some questions on </a:t>
            </a:r>
            <a:r>
              <a:rPr lang="en-US" b="1" dirty="0" err="1"/>
              <a:t>replayability</a:t>
            </a:r>
            <a:r>
              <a:rPr lang="en-US" dirty="0"/>
              <a:t>:</a:t>
            </a:r>
          </a:p>
          <a:p>
            <a:pPr lvl="1"/>
            <a:endParaRPr lang="en-US" dirty="0"/>
          </a:p>
          <a:p>
            <a:pPr lvl="1"/>
            <a:r>
              <a:rPr lang="en-US" dirty="0"/>
              <a:t>Is “</a:t>
            </a:r>
            <a:r>
              <a:rPr lang="en-US" dirty="0" err="1"/>
              <a:t>replayability</a:t>
            </a:r>
            <a:r>
              <a:rPr lang="en-US" dirty="0"/>
              <a:t>” even a word in the English language?</a:t>
            </a:r>
          </a:p>
          <a:p>
            <a:pPr lvl="1"/>
            <a:endParaRPr lang="en-US" dirty="0"/>
          </a:p>
          <a:p>
            <a:pPr lvl="1"/>
            <a:r>
              <a:rPr lang="en-US" dirty="0"/>
              <a:t>Okay- maybe not but you totally know what we mean!</a:t>
            </a:r>
          </a:p>
          <a:p>
            <a:pPr lvl="1"/>
            <a:endParaRPr lang="en-US" dirty="0"/>
          </a:p>
          <a:p>
            <a:pPr lvl="1"/>
            <a:r>
              <a:rPr lang="en-US" dirty="0"/>
              <a:t>In all sincerity…in case of error: </a:t>
            </a:r>
            <a:r>
              <a:rPr lang="en-US" b="1" dirty="0"/>
              <a:t>how can I replay data that has failed to be inserted into a target database?</a:t>
            </a:r>
            <a:endParaRPr lang="en-US" dirty="0"/>
          </a:p>
          <a:p>
            <a:pPr lvl="1"/>
            <a:endParaRPr lang="en-US" dirty="0"/>
          </a:p>
          <a:p>
            <a:pPr lvl="1"/>
            <a:r>
              <a:rPr lang="en-US" dirty="0"/>
              <a:t>Assuming your data pipeline breaks for three days…how can I replay past transactions?</a:t>
            </a:r>
          </a:p>
          <a:p>
            <a:pPr marL="546100" lvl="1" indent="0">
              <a:buNone/>
            </a:pPr>
            <a:endParaRPr lang="en-US" dirty="0"/>
          </a:p>
          <a:p>
            <a:pPr lvl="1"/>
            <a:r>
              <a:rPr lang="en-US" dirty="0"/>
              <a:t>Is the </a:t>
            </a:r>
            <a:r>
              <a:rPr lang="en-US" b="1" dirty="0"/>
              <a:t>order</a:t>
            </a:r>
            <a:r>
              <a:rPr lang="en-US" dirty="0"/>
              <a:t> that data goes into the target a necessary component? Or can we put data in out of order?  </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16</a:t>
            </a:fld>
            <a:endParaRPr lang="en-US"/>
          </a:p>
        </p:txBody>
      </p:sp>
      <p:pic>
        <p:nvPicPr>
          <p:cNvPr id="5" name="Picture 4">
            <a:extLst>
              <a:ext uri="{FF2B5EF4-FFF2-40B4-BE49-F238E27FC236}">
                <a16:creationId xmlns:a16="http://schemas.microsoft.com/office/drawing/2014/main" id="{5194E9A0-8192-F64C-90A2-5489F6BDFCF7}"/>
              </a:ext>
            </a:extLst>
          </p:cNvPr>
          <p:cNvPicPr>
            <a:picLocks noChangeAspect="1"/>
          </p:cNvPicPr>
          <p:nvPr/>
        </p:nvPicPr>
        <p:blipFill>
          <a:blip r:embed="rId3"/>
          <a:stretch>
            <a:fillRect/>
          </a:stretch>
        </p:blipFill>
        <p:spPr>
          <a:xfrm>
            <a:off x="8388350" y="1643064"/>
            <a:ext cx="3120852" cy="1625653"/>
          </a:xfrm>
          <a:prstGeom prst="rect">
            <a:avLst/>
          </a:prstGeom>
        </p:spPr>
      </p:pic>
    </p:spTree>
    <p:extLst>
      <p:ext uri="{BB962C8B-B14F-4D97-AF65-F5344CB8AC3E}">
        <p14:creationId xmlns:p14="http://schemas.microsoft.com/office/powerpoint/2010/main" val="127292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6C27-55F2-E74B-BDFD-9670D622D340}"/>
              </a:ext>
            </a:extLst>
          </p:cNvPr>
          <p:cNvSpPr>
            <a:spLocks noGrp="1"/>
          </p:cNvSpPr>
          <p:nvPr>
            <p:ph type="title"/>
          </p:nvPr>
        </p:nvSpPr>
        <p:spPr/>
        <p:txBody>
          <a:bodyPr/>
          <a:lstStyle/>
          <a:p>
            <a:r>
              <a:rPr lang="en-US" dirty="0"/>
              <a:t>Bringing everything together</a:t>
            </a:r>
          </a:p>
        </p:txBody>
      </p:sp>
      <p:sp>
        <p:nvSpPr>
          <p:cNvPr id="3" name="Text Placeholder 2">
            <a:extLst>
              <a:ext uri="{FF2B5EF4-FFF2-40B4-BE49-F238E27FC236}">
                <a16:creationId xmlns:a16="http://schemas.microsoft.com/office/drawing/2014/main" id="{F9286199-DEB3-8640-BC78-863C25F76531}"/>
              </a:ext>
            </a:extLst>
          </p:cNvPr>
          <p:cNvSpPr>
            <a:spLocks noGrp="1"/>
          </p:cNvSpPr>
          <p:nvPr>
            <p:ph type="body" idx="1"/>
          </p:nvPr>
        </p:nvSpPr>
        <p:spPr/>
        <p:txBody>
          <a:bodyPr/>
          <a:lstStyle/>
          <a:p>
            <a:r>
              <a:rPr lang="en-US" dirty="0"/>
              <a:t>Okay- so with these three aspects in mind (at a very simple and a very high level) we’re going to look at some of the different ways that we design a data architecture in AWS</a:t>
            </a:r>
          </a:p>
          <a:p>
            <a:endParaRPr lang="en-US" dirty="0"/>
          </a:p>
          <a:p>
            <a:r>
              <a:rPr lang="en-US" dirty="0"/>
              <a:t>As we go through the following examples please think about how some of these concepts exist in your current data engineering/data pipeline setups.</a:t>
            </a:r>
          </a:p>
        </p:txBody>
      </p:sp>
      <p:sp>
        <p:nvSpPr>
          <p:cNvPr id="4" name="Slide Number Placeholder 3">
            <a:extLst>
              <a:ext uri="{FF2B5EF4-FFF2-40B4-BE49-F238E27FC236}">
                <a16:creationId xmlns:a16="http://schemas.microsoft.com/office/drawing/2014/main" id="{C20A84BC-8E4E-834C-8B16-E7337FDBAC7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17</a:t>
            </a:fld>
            <a:endParaRPr lang="en-US"/>
          </a:p>
        </p:txBody>
      </p:sp>
      <p:pic>
        <p:nvPicPr>
          <p:cNvPr id="5" name="Picture 4">
            <a:extLst>
              <a:ext uri="{FF2B5EF4-FFF2-40B4-BE49-F238E27FC236}">
                <a16:creationId xmlns:a16="http://schemas.microsoft.com/office/drawing/2014/main" id="{799F5CE3-3654-7745-B89E-278CC84DE78A}"/>
              </a:ext>
            </a:extLst>
          </p:cNvPr>
          <p:cNvPicPr>
            <a:picLocks noChangeAspect="1"/>
          </p:cNvPicPr>
          <p:nvPr/>
        </p:nvPicPr>
        <p:blipFill>
          <a:blip r:embed="rId2"/>
          <a:stretch>
            <a:fillRect/>
          </a:stretch>
        </p:blipFill>
        <p:spPr>
          <a:xfrm>
            <a:off x="4023710" y="4078662"/>
            <a:ext cx="3556000" cy="2286000"/>
          </a:xfrm>
          <a:prstGeom prst="rect">
            <a:avLst/>
          </a:prstGeom>
        </p:spPr>
      </p:pic>
    </p:spTree>
    <p:extLst>
      <p:ext uri="{BB962C8B-B14F-4D97-AF65-F5344CB8AC3E}">
        <p14:creationId xmlns:p14="http://schemas.microsoft.com/office/powerpoint/2010/main" val="535390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CF648A27-ADEA-9D47-8F26-33A4FA974150}"/>
              </a:ext>
            </a:extLst>
          </p:cNvPr>
          <p:cNvSpPr>
            <a:spLocks noGrp="1"/>
          </p:cNvSpPr>
          <p:nvPr>
            <p:ph type="body" idx="1"/>
          </p:nvPr>
        </p:nvSpPr>
        <p:spPr/>
        <p:txBody>
          <a:bodyPr/>
          <a:lstStyle/>
          <a:p>
            <a:r>
              <a:rPr lang="en-US" dirty="0"/>
              <a:t>Now- as with plumbing system- data engineering architecture comes down to understanding </a:t>
            </a:r>
            <a:r>
              <a:rPr lang="en-US" i="1" dirty="0"/>
              <a:t>systems</a:t>
            </a:r>
            <a:r>
              <a:rPr lang="en-US" dirty="0"/>
              <a:t> which we visually represent with </a:t>
            </a:r>
            <a:r>
              <a:rPr lang="en-US" i="1" dirty="0"/>
              <a:t>architecture diagrams</a:t>
            </a:r>
            <a:r>
              <a:rPr lang="en-US" dirty="0"/>
              <a:t>.</a:t>
            </a:r>
          </a:p>
          <a:p>
            <a:endParaRPr lang="en-US" dirty="0"/>
          </a:p>
          <a:p>
            <a:r>
              <a:rPr lang="en-US" dirty="0"/>
              <a:t>These architecture drawings represent different parts of a system. Each part does a small job and we wire these together into a data engineering architecture system.</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1187111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5AFF-08F7-DD4F-829F-FE18A4201EE1}"/>
              </a:ext>
            </a:extLst>
          </p:cNvPr>
          <p:cNvSpPr>
            <a:spLocks noGrp="1"/>
          </p:cNvSpPr>
          <p:nvPr>
            <p:ph type="title"/>
          </p:nvPr>
        </p:nvSpPr>
        <p:spPr/>
        <p:txBody>
          <a:bodyPr/>
          <a:lstStyle/>
          <a:p>
            <a:r>
              <a:rPr lang="en-US" dirty="0"/>
              <a:t>Architecture</a:t>
            </a:r>
          </a:p>
        </p:txBody>
      </p:sp>
      <p:sp>
        <p:nvSpPr>
          <p:cNvPr id="4" name="Slide Number Placeholder 3">
            <a:extLst>
              <a:ext uri="{FF2B5EF4-FFF2-40B4-BE49-F238E27FC236}">
                <a16:creationId xmlns:a16="http://schemas.microsoft.com/office/drawing/2014/main" id="{535156D1-6F4B-0F40-B9FD-2D6EE2426B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pic>
        <p:nvPicPr>
          <p:cNvPr id="3" name="Picture 2">
            <a:extLst>
              <a:ext uri="{FF2B5EF4-FFF2-40B4-BE49-F238E27FC236}">
                <a16:creationId xmlns:a16="http://schemas.microsoft.com/office/drawing/2014/main" id="{7A88733F-F39E-9843-945D-6527E441816A}"/>
              </a:ext>
            </a:extLst>
          </p:cNvPr>
          <p:cNvPicPr>
            <a:picLocks noChangeAspect="1"/>
          </p:cNvPicPr>
          <p:nvPr/>
        </p:nvPicPr>
        <p:blipFill>
          <a:blip r:embed="rId2"/>
          <a:stretch>
            <a:fillRect/>
          </a:stretch>
        </p:blipFill>
        <p:spPr>
          <a:xfrm>
            <a:off x="0" y="510540"/>
            <a:ext cx="12192000" cy="5836920"/>
          </a:xfrm>
          <a:prstGeom prst="rect">
            <a:avLst/>
          </a:prstGeom>
        </p:spPr>
      </p:pic>
    </p:spTree>
    <p:extLst>
      <p:ext uri="{BB962C8B-B14F-4D97-AF65-F5344CB8AC3E}">
        <p14:creationId xmlns:p14="http://schemas.microsoft.com/office/powerpoint/2010/main" val="320229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p:nvPr/>
        </p:nvSpPr>
        <p:spPr>
          <a:xfrm>
            <a:off x="0" y="3522231"/>
            <a:ext cx="12192000" cy="3004636"/>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Helvetica Neue Light"/>
              <a:ea typeface="Helvetica Neue Light"/>
              <a:cs typeface="Helvetica Neue Light"/>
              <a:sym typeface="Helvetica Neue Light"/>
            </a:endParaRPr>
          </a:p>
        </p:txBody>
      </p:sp>
      <p:sp>
        <p:nvSpPr>
          <p:cNvPr id="76" name="Google Shape;76;p17"/>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An Overview</a:t>
            </a:r>
            <a:endParaRPr/>
          </a:p>
        </p:txBody>
      </p:sp>
      <p:sp>
        <p:nvSpPr>
          <p:cNvPr id="77" name="Google Shape;77;p1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78" name="Google Shape;78;p17"/>
          <p:cNvSpPr txBox="1"/>
          <p:nvPr/>
        </p:nvSpPr>
        <p:spPr>
          <a:xfrm>
            <a:off x="864421" y="3896940"/>
            <a:ext cx="5729287"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0" i="0" u="none" strike="noStrike" cap="none">
                <a:solidFill>
                  <a:srgbClr val="595959"/>
                </a:solidFill>
                <a:latin typeface="Helvetica Neue Light"/>
                <a:ea typeface="Helvetica Neue Light"/>
                <a:cs typeface="Helvetica Neue Light"/>
                <a:sym typeface="Helvetica Neue Light"/>
              </a:rPr>
              <a:t>…Impacts you daily.</a:t>
            </a:r>
            <a:endParaRPr/>
          </a:p>
        </p:txBody>
      </p:sp>
      <p:sp>
        <p:nvSpPr>
          <p:cNvPr id="79" name="Google Shape;79;p17"/>
          <p:cNvSpPr txBox="1"/>
          <p:nvPr/>
        </p:nvSpPr>
        <p:spPr>
          <a:xfrm>
            <a:off x="882433" y="4483025"/>
            <a:ext cx="5729287" cy="13234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When you talk on the phone, watch a movie, connect with friends on social media, drive a car, fly on a plane, pay with a credit card, shop online, and order a latte with your mobile app, you are interacting with technology developed by one of our customers.</a:t>
            </a:r>
            <a:endParaRPr sz="1600" dirty="0">
              <a:solidFill>
                <a:srgbClr val="595959"/>
              </a:solidFill>
              <a:latin typeface="Helvetica Neue Light"/>
              <a:ea typeface="Helvetica Neue Light"/>
              <a:cs typeface="Helvetica Neue Light"/>
              <a:sym typeface="Helvetica Neue Light"/>
            </a:endParaRPr>
          </a:p>
        </p:txBody>
      </p:sp>
      <p:sp>
        <p:nvSpPr>
          <p:cNvPr id="80" name="Google Shape;80;p17"/>
          <p:cNvSpPr txBox="1"/>
          <p:nvPr/>
        </p:nvSpPr>
        <p:spPr>
          <a:xfrm>
            <a:off x="874185" y="1763874"/>
            <a:ext cx="3629025" cy="4924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600">
                <a:solidFill>
                  <a:srgbClr val="595959"/>
                </a:solidFill>
                <a:latin typeface="Helvetica Neue Light"/>
                <a:ea typeface="Helvetica Neue Light"/>
                <a:cs typeface="Helvetica Neue Light"/>
                <a:sym typeface="Helvetica Neue Light"/>
              </a:rPr>
              <a:t>Our purpose…</a:t>
            </a:r>
            <a:endParaRPr/>
          </a:p>
        </p:txBody>
      </p:sp>
      <p:sp>
        <p:nvSpPr>
          <p:cNvPr id="81" name="Google Shape;81;p17"/>
          <p:cNvSpPr txBox="1"/>
          <p:nvPr/>
        </p:nvSpPr>
        <p:spPr>
          <a:xfrm>
            <a:off x="858621" y="2286019"/>
            <a:ext cx="4886325"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We help organizations learn and adopt new technologies. </a:t>
            </a:r>
            <a:endParaRPr sz="1600" dirty="0">
              <a:solidFill>
                <a:srgbClr val="595959"/>
              </a:solidFill>
              <a:latin typeface="Helvetica Neue Light"/>
              <a:ea typeface="Helvetica Neue Light"/>
              <a:cs typeface="Helvetica Neue Light"/>
              <a:sym typeface="Helvetica Neue Light"/>
            </a:endParaRPr>
          </a:p>
        </p:txBody>
      </p:sp>
      <p:pic>
        <p:nvPicPr>
          <p:cNvPr id="82" name="Google Shape;82;p17" descr="A picture containing object&#10;&#10;Description automatically generated"/>
          <p:cNvPicPr preferRelativeResize="0"/>
          <p:nvPr/>
        </p:nvPicPr>
        <p:blipFill rotWithShape="1">
          <a:blip r:embed="rId3">
            <a:alphaModFix/>
          </a:blip>
          <a:srcRect/>
          <a:stretch/>
        </p:blipFill>
        <p:spPr>
          <a:xfrm>
            <a:off x="5873789" y="1783709"/>
            <a:ext cx="6071393" cy="1004619"/>
          </a:xfrm>
          <a:prstGeom prst="rect">
            <a:avLst/>
          </a:prstGeom>
          <a:noFill/>
          <a:ln>
            <a:noFill/>
          </a:ln>
        </p:spPr>
      </p:pic>
      <p:sp>
        <p:nvSpPr>
          <p:cNvPr id="83" name="Google Shape;83;p17"/>
          <p:cNvSpPr txBox="1"/>
          <p:nvPr/>
        </p:nvSpPr>
        <p:spPr>
          <a:xfrm>
            <a:off x="8568857" y="3650718"/>
            <a:ext cx="217221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Helvetica Neue Light"/>
                <a:ea typeface="Helvetica Neue Light"/>
                <a:cs typeface="Helvetica Neue Light"/>
                <a:sym typeface="Helvetica Neue Light"/>
              </a:rPr>
              <a:t>In 2018 alone...</a:t>
            </a:r>
            <a:endParaRPr/>
          </a:p>
        </p:txBody>
      </p:sp>
      <p:pic>
        <p:nvPicPr>
          <p:cNvPr id="84" name="Google Shape;84;p17"/>
          <p:cNvPicPr preferRelativeResize="0"/>
          <p:nvPr/>
        </p:nvPicPr>
        <p:blipFill rotWithShape="1">
          <a:blip r:embed="rId4">
            <a:alphaModFix/>
          </a:blip>
          <a:srcRect/>
          <a:stretch/>
        </p:blipFill>
        <p:spPr>
          <a:xfrm>
            <a:off x="7429937" y="4199985"/>
            <a:ext cx="3833092" cy="219191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Three systems of proper data architecture</a:t>
            </a:r>
            <a:endParaRPr b="1" dirty="0"/>
          </a:p>
        </p:txBody>
      </p:sp>
    </p:spTree>
    <p:extLst>
      <p:ext uri="{BB962C8B-B14F-4D97-AF65-F5344CB8AC3E}">
        <p14:creationId xmlns:p14="http://schemas.microsoft.com/office/powerpoint/2010/main" val="1537980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First questions on sources</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endParaRPr lang="en-US" dirty="0"/>
          </a:p>
          <a:p>
            <a:pPr marL="495300" indent="-342900">
              <a:spcBef>
                <a:spcPts val="0"/>
              </a:spcBef>
            </a:pPr>
            <a:r>
              <a:rPr lang="en-US" dirty="0"/>
              <a:t>BATCHES vs STREAMS vs EVENTS</a:t>
            </a:r>
          </a:p>
          <a:p>
            <a:pPr marL="495300" indent="-342900">
              <a:spcBef>
                <a:spcPts val="0"/>
              </a:spcBef>
            </a:pPr>
            <a:endParaRPr lang="en-US" dirty="0"/>
          </a:p>
          <a:p>
            <a:pPr marL="952500" lvl="1" indent="-342900">
              <a:spcBef>
                <a:spcPts val="0"/>
              </a:spcBef>
            </a:pPr>
            <a:r>
              <a:rPr lang="en-US" dirty="0"/>
              <a:t>The first thing we need to ask ourselves is “what kind of consumer are we designing?”</a:t>
            </a:r>
          </a:p>
          <a:p>
            <a:pPr marL="952500" lvl="1" indent="-342900">
              <a:spcBef>
                <a:spcPts val="0"/>
              </a:spcBef>
            </a:pPr>
            <a:r>
              <a:rPr lang="en-US" dirty="0"/>
              <a:t>Will the consumer:</a:t>
            </a:r>
          </a:p>
          <a:p>
            <a:pPr marL="1409700" lvl="2">
              <a:spcBef>
                <a:spcPts val="0"/>
              </a:spcBef>
            </a:pPr>
            <a:r>
              <a:rPr lang="en-US" dirty="0"/>
              <a:t>Run on a TIME schedule? (</a:t>
            </a:r>
            <a:r>
              <a:rPr lang="en-US" dirty="0" err="1"/>
              <a:t>i.e</a:t>
            </a:r>
            <a:r>
              <a:rPr lang="en-US" dirty="0"/>
              <a:t>: Every N hours/minutes/seconds)</a:t>
            </a:r>
          </a:p>
          <a:p>
            <a:pPr marL="1866900" lvl="3">
              <a:spcBef>
                <a:spcPts val="0"/>
              </a:spcBef>
            </a:pPr>
            <a:r>
              <a:rPr lang="en-US" dirty="0"/>
              <a:t>This is a BATCH consumption system</a:t>
            </a:r>
          </a:p>
          <a:p>
            <a:pPr marL="1866900" lvl="3">
              <a:spcBef>
                <a:spcPts val="0"/>
              </a:spcBef>
            </a:pPr>
            <a:r>
              <a:rPr lang="en-US" dirty="0"/>
              <a:t>The data is built up and built up and built up and then consumed on a schedule</a:t>
            </a:r>
          </a:p>
          <a:p>
            <a:pPr marL="1866900" lvl="3">
              <a:spcBef>
                <a:spcPts val="0"/>
              </a:spcBef>
            </a:pPr>
            <a:endParaRPr lang="en-US" dirty="0"/>
          </a:p>
          <a:p>
            <a:pPr marL="1409700" lvl="2">
              <a:spcBef>
                <a:spcPts val="0"/>
              </a:spcBef>
            </a:pPr>
            <a:r>
              <a:rPr lang="en-US" dirty="0"/>
              <a:t>EVENT Driven?</a:t>
            </a:r>
          </a:p>
          <a:p>
            <a:pPr marL="1866900" lvl="3">
              <a:spcBef>
                <a:spcPts val="0"/>
              </a:spcBef>
            </a:pPr>
            <a:r>
              <a:rPr lang="en-US" dirty="0"/>
              <a:t>Run based on something happening? (</a:t>
            </a:r>
            <a:r>
              <a:rPr lang="en-US" dirty="0" err="1"/>
              <a:t>i.e</a:t>
            </a:r>
            <a:r>
              <a:rPr lang="en-US" dirty="0"/>
              <a:t>: a file landing on a drive? Some other process ending?)</a:t>
            </a:r>
          </a:p>
          <a:p>
            <a:pPr marL="1866900" lvl="3">
              <a:spcBef>
                <a:spcPts val="0"/>
              </a:spcBef>
            </a:pPr>
            <a:endParaRPr lang="en-US" dirty="0"/>
          </a:p>
          <a:p>
            <a:pPr marL="1409700" lvl="2">
              <a:spcBef>
                <a:spcPts val="0"/>
              </a:spcBef>
            </a:pPr>
            <a:r>
              <a:rPr lang="en-US" dirty="0"/>
              <a:t>STREAMING?</a:t>
            </a:r>
          </a:p>
          <a:p>
            <a:pPr marL="1866900" lvl="3">
              <a:spcBef>
                <a:spcPts val="0"/>
              </a:spcBef>
            </a:pPr>
            <a:r>
              <a:rPr lang="en-US" dirty="0"/>
              <a:t>Running “constantly”- like a STREAM of data</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21</a:t>
            </a:fld>
            <a:endParaRPr/>
          </a:p>
        </p:txBody>
      </p:sp>
      <p:pic>
        <p:nvPicPr>
          <p:cNvPr id="2" name="Picture 1">
            <a:extLst>
              <a:ext uri="{FF2B5EF4-FFF2-40B4-BE49-F238E27FC236}">
                <a16:creationId xmlns:a16="http://schemas.microsoft.com/office/drawing/2014/main" id="{DFA09FA6-BD45-DA4C-8C56-B2C7C9E9E216}"/>
              </a:ext>
            </a:extLst>
          </p:cNvPr>
          <p:cNvPicPr>
            <a:picLocks noChangeAspect="1"/>
          </p:cNvPicPr>
          <p:nvPr/>
        </p:nvPicPr>
        <p:blipFill>
          <a:blip r:embed="rId3"/>
          <a:stretch>
            <a:fillRect/>
          </a:stretch>
        </p:blipFill>
        <p:spPr>
          <a:xfrm>
            <a:off x="169475" y="4393323"/>
            <a:ext cx="1566043" cy="156604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Batch Processing</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endParaRPr lang="en-US" dirty="0"/>
          </a:p>
          <a:p>
            <a:pPr marL="495300" indent="-342900">
              <a:spcBef>
                <a:spcPts val="0"/>
              </a:spcBef>
            </a:pPr>
            <a:r>
              <a:rPr lang="en-US" dirty="0"/>
              <a:t>Figuring out the CONSUMPTION pattern for these systems is the start. </a:t>
            </a:r>
          </a:p>
          <a:p>
            <a:pPr marL="495300" indent="-342900">
              <a:spcBef>
                <a:spcPts val="0"/>
              </a:spcBef>
            </a:pPr>
            <a:endParaRPr lang="en-US" dirty="0"/>
          </a:p>
          <a:p>
            <a:pPr marL="495300" indent="-342900">
              <a:spcBef>
                <a:spcPts val="0"/>
              </a:spcBef>
            </a:pPr>
            <a:r>
              <a:rPr lang="en-US" dirty="0"/>
              <a:t>Historically everyone did </a:t>
            </a:r>
            <a:r>
              <a:rPr lang="en-US" b="1" dirty="0"/>
              <a:t>batches</a:t>
            </a:r>
            <a:r>
              <a:rPr lang="en-US" dirty="0"/>
              <a:t>:</a:t>
            </a:r>
          </a:p>
          <a:p>
            <a:pPr marL="952500" lvl="1" indent="-342900">
              <a:spcBef>
                <a:spcPts val="0"/>
              </a:spcBef>
            </a:pPr>
            <a:r>
              <a:rPr lang="en-US" dirty="0"/>
              <a:t>Sometimes it was 5 minutes/3 minutes/</a:t>
            </a:r>
            <a:r>
              <a:rPr lang="en-US" dirty="0" err="1"/>
              <a:t>etc</a:t>
            </a:r>
            <a:endParaRPr lang="en-US" dirty="0"/>
          </a:p>
          <a:p>
            <a:pPr marL="952500" lvl="1" indent="-342900">
              <a:spcBef>
                <a:spcPts val="0"/>
              </a:spcBef>
            </a:pPr>
            <a:r>
              <a:rPr lang="en-US" dirty="0"/>
              <a:t>VERY resilient- new files can be regenerated as required</a:t>
            </a:r>
          </a:p>
          <a:p>
            <a:pPr marL="952500" lvl="1" indent="-342900">
              <a:spcBef>
                <a:spcPts val="0"/>
              </a:spcBef>
            </a:pPr>
            <a:r>
              <a:rPr lang="en-US" dirty="0"/>
              <a:t>Excellent </a:t>
            </a:r>
            <a:r>
              <a:rPr lang="en-US" dirty="0" err="1"/>
              <a:t>replayability</a:t>
            </a:r>
            <a:endParaRPr lang="en-US" dirty="0"/>
          </a:p>
          <a:p>
            <a:pPr marL="609600" lvl="1" indent="0">
              <a:spcBef>
                <a:spcPts val="0"/>
              </a:spcBef>
              <a:buNone/>
            </a:pPr>
            <a:endParaRPr lang="en-US"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22</a:t>
            </a:fld>
            <a:endParaRPr/>
          </a:p>
        </p:txBody>
      </p:sp>
      <p:pic>
        <p:nvPicPr>
          <p:cNvPr id="2" name="Picture 1">
            <a:extLst>
              <a:ext uri="{FF2B5EF4-FFF2-40B4-BE49-F238E27FC236}">
                <a16:creationId xmlns:a16="http://schemas.microsoft.com/office/drawing/2014/main" id="{CAB8774B-F376-974B-B063-749CCE166D5A}"/>
              </a:ext>
            </a:extLst>
          </p:cNvPr>
          <p:cNvPicPr>
            <a:picLocks noChangeAspect="1"/>
          </p:cNvPicPr>
          <p:nvPr/>
        </p:nvPicPr>
        <p:blipFill>
          <a:blip r:embed="rId3"/>
          <a:stretch>
            <a:fillRect/>
          </a:stretch>
        </p:blipFill>
        <p:spPr>
          <a:xfrm>
            <a:off x="2921875" y="3936843"/>
            <a:ext cx="4630717" cy="2427819"/>
          </a:xfrm>
          <a:prstGeom prst="rect">
            <a:avLst/>
          </a:prstGeom>
        </p:spPr>
      </p:pic>
    </p:spTree>
    <p:extLst>
      <p:ext uri="{BB962C8B-B14F-4D97-AF65-F5344CB8AC3E}">
        <p14:creationId xmlns:p14="http://schemas.microsoft.com/office/powerpoint/2010/main" val="2227932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Picture 2">
            <a:extLst>
              <a:ext uri="{FF2B5EF4-FFF2-40B4-BE49-F238E27FC236}">
                <a16:creationId xmlns:a16="http://schemas.microsoft.com/office/drawing/2014/main" id="{CD14E0D6-78DF-D945-8BC7-4645E8EE3D29}"/>
              </a:ext>
            </a:extLst>
          </p:cNvPr>
          <p:cNvPicPr>
            <a:picLocks noChangeAspect="1"/>
          </p:cNvPicPr>
          <p:nvPr/>
        </p:nvPicPr>
        <p:blipFill>
          <a:blip r:embed="rId3"/>
          <a:stretch>
            <a:fillRect/>
          </a:stretch>
        </p:blipFill>
        <p:spPr>
          <a:xfrm>
            <a:off x="1870839" y="4124090"/>
            <a:ext cx="8660525" cy="2067910"/>
          </a:xfrm>
          <a:prstGeom prst="rect">
            <a:avLst/>
          </a:prstGeom>
        </p:spPr>
      </p:pic>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Event Driven Architecture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609600" lvl="1" indent="0">
              <a:spcBef>
                <a:spcPts val="0"/>
              </a:spcBef>
              <a:buNone/>
            </a:pPr>
            <a:endParaRPr lang="en-US" dirty="0"/>
          </a:p>
          <a:p>
            <a:pPr marL="495300" indent="-342900">
              <a:spcBef>
                <a:spcPts val="0"/>
              </a:spcBef>
            </a:pPr>
            <a:r>
              <a:rPr lang="en-US" dirty="0"/>
              <a:t>NOWADAYS more and more of these pipelines are becoming </a:t>
            </a:r>
            <a:r>
              <a:rPr lang="en-US" b="1" dirty="0"/>
              <a:t>event driven</a:t>
            </a:r>
            <a:r>
              <a:rPr lang="en-US" dirty="0"/>
              <a:t>- </a:t>
            </a:r>
            <a:r>
              <a:rPr lang="en-US" dirty="0" err="1"/>
              <a:t>i.e</a:t>
            </a:r>
            <a:r>
              <a:rPr lang="en-US" dirty="0"/>
              <a:t>: as soon as a new piece of data “arrives” the pipeline is “triggered</a:t>
            </a:r>
          </a:p>
          <a:p>
            <a:pPr marL="152400" indent="0">
              <a:spcBef>
                <a:spcPts val="0"/>
              </a:spcBef>
              <a:buNone/>
            </a:pPr>
            <a:endParaRPr lang="en-US" dirty="0"/>
          </a:p>
          <a:p>
            <a:pPr marL="495300" indent="-342900">
              <a:spcBef>
                <a:spcPts val="0"/>
              </a:spcBef>
            </a:pPr>
            <a:r>
              <a:rPr lang="en-US" dirty="0"/>
              <a:t>Event driven architecture is:</a:t>
            </a:r>
          </a:p>
          <a:p>
            <a:pPr marL="952500" lvl="1" indent="-342900">
              <a:spcBef>
                <a:spcPts val="0"/>
              </a:spcBef>
            </a:pPr>
            <a:r>
              <a:rPr lang="en-US" dirty="0"/>
              <a:t>Excellent resiliency</a:t>
            </a:r>
          </a:p>
          <a:p>
            <a:pPr marL="952500" lvl="1" indent="-342900">
              <a:spcBef>
                <a:spcPts val="0"/>
              </a:spcBef>
            </a:pPr>
            <a:r>
              <a:rPr lang="en-US" dirty="0"/>
              <a:t>Excellent velocity (very fast, </a:t>
            </a:r>
            <a:r>
              <a:rPr lang="en-US" dirty="0" err="1"/>
              <a:t>i.e</a:t>
            </a:r>
            <a:r>
              <a:rPr lang="en-US" dirty="0"/>
              <a:t>: near real time)</a:t>
            </a:r>
          </a:p>
          <a:p>
            <a:pPr marL="952500" lvl="1" indent="-342900">
              <a:spcBef>
                <a:spcPts val="0"/>
              </a:spcBef>
            </a:pPr>
            <a:r>
              <a:rPr lang="en-US" dirty="0"/>
              <a:t>POOR </a:t>
            </a:r>
            <a:r>
              <a:rPr lang="en-US" dirty="0" err="1"/>
              <a:t>replayability</a:t>
            </a:r>
            <a:endParaRPr lang="en-US" dirty="0"/>
          </a:p>
          <a:p>
            <a:pPr marL="609600" lvl="1" indent="0">
              <a:spcBef>
                <a:spcPts val="0"/>
              </a:spcBef>
              <a:buNone/>
            </a:pPr>
            <a:endParaRPr lang="en-US"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a:p>
        </p:txBody>
      </p:sp>
    </p:spTree>
    <p:extLst>
      <p:ext uri="{BB962C8B-B14F-4D97-AF65-F5344CB8AC3E}">
        <p14:creationId xmlns:p14="http://schemas.microsoft.com/office/powerpoint/2010/main" val="25515064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13275-C59E-5842-B733-EBA686CE7857}"/>
              </a:ext>
            </a:extLst>
          </p:cNvPr>
          <p:cNvSpPr>
            <a:spLocks noGrp="1"/>
          </p:cNvSpPr>
          <p:nvPr>
            <p:ph type="title"/>
          </p:nvPr>
        </p:nvSpPr>
        <p:spPr/>
        <p:txBody>
          <a:bodyPr/>
          <a:lstStyle/>
          <a:p>
            <a:r>
              <a:rPr lang="en-US" dirty="0"/>
              <a:t>Streaming data</a:t>
            </a:r>
          </a:p>
        </p:txBody>
      </p:sp>
      <p:sp>
        <p:nvSpPr>
          <p:cNvPr id="3" name="Text Placeholder 2">
            <a:extLst>
              <a:ext uri="{FF2B5EF4-FFF2-40B4-BE49-F238E27FC236}">
                <a16:creationId xmlns:a16="http://schemas.microsoft.com/office/drawing/2014/main" id="{DF70A31F-CF75-AE41-A80F-738F1162A5BD}"/>
              </a:ext>
            </a:extLst>
          </p:cNvPr>
          <p:cNvSpPr>
            <a:spLocks noGrp="1"/>
          </p:cNvSpPr>
          <p:nvPr>
            <p:ph type="body" idx="1"/>
          </p:nvPr>
        </p:nvSpPr>
        <p:spPr/>
        <p:txBody>
          <a:bodyPr/>
          <a:lstStyle/>
          <a:p>
            <a:r>
              <a:rPr lang="en-US" dirty="0"/>
              <a:t>Some questions around streaming data systems</a:t>
            </a:r>
          </a:p>
          <a:p>
            <a:pPr lvl="1"/>
            <a:endParaRPr lang="en-US" dirty="0"/>
          </a:p>
          <a:p>
            <a:pPr lvl="1"/>
            <a:r>
              <a:rPr lang="en-US" dirty="0"/>
              <a:t>How can I verify the data consumed from the stream is properly structured? </a:t>
            </a:r>
          </a:p>
          <a:p>
            <a:pPr lvl="1"/>
            <a:endParaRPr lang="en-US" dirty="0"/>
          </a:p>
          <a:p>
            <a:pPr lvl="1"/>
            <a:r>
              <a:rPr lang="en-US" dirty="0"/>
              <a:t>How can I replay the data coming in from the stream? </a:t>
            </a:r>
          </a:p>
          <a:p>
            <a:pPr lvl="1"/>
            <a:endParaRPr lang="en-US" dirty="0"/>
          </a:p>
          <a:p>
            <a:pPr lvl="1"/>
            <a:r>
              <a:rPr lang="en-US" dirty="0"/>
              <a:t>Does order matter in the stream data coming in? </a:t>
            </a:r>
          </a:p>
          <a:p>
            <a:pPr lvl="1"/>
            <a:endParaRPr lang="en-US" dirty="0"/>
          </a:p>
          <a:p>
            <a:pPr lvl="1"/>
            <a:r>
              <a:rPr lang="en-US" dirty="0"/>
              <a:t>How can I ‘look’ at the data in the stream? </a:t>
            </a:r>
          </a:p>
        </p:txBody>
      </p:sp>
      <p:sp>
        <p:nvSpPr>
          <p:cNvPr id="4" name="Slide Number Placeholder 3">
            <a:extLst>
              <a:ext uri="{FF2B5EF4-FFF2-40B4-BE49-F238E27FC236}">
                <a16:creationId xmlns:a16="http://schemas.microsoft.com/office/drawing/2014/main" id="{1D1B2D19-ABB7-374D-90FB-9B8B8EA601D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24</a:t>
            </a:fld>
            <a:endParaRPr lang="en-US"/>
          </a:p>
        </p:txBody>
      </p:sp>
      <p:pic>
        <p:nvPicPr>
          <p:cNvPr id="5" name="Picture 4">
            <a:extLst>
              <a:ext uri="{FF2B5EF4-FFF2-40B4-BE49-F238E27FC236}">
                <a16:creationId xmlns:a16="http://schemas.microsoft.com/office/drawing/2014/main" id="{1D138579-718F-864F-A700-1B00A8809C8E}"/>
              </a:ext>
            </a:extLst>
          </p:cNvPr>
          <p:cNvPicPr>
            <a:picLocks noChangeAspect="1"/>
          </p:cNvPicPr>
          <p:nvPr/>
        </p:nvPicPr>
        <p:blipFill>
          <a:blip r:embed="rId2"/>
          <a:stretch>
            <a:fillRect/>
          </a:stretch>
        </p:blipFill>
        <p:spPr>
          <a:xfrm>
            <a:off x="8340732" y="3989762"/>
            <a:ext cx="3416300" cy="2374900"/>
          </a:xfrm>
          <a:prstGeom prst="rect">
            <a:avLst/>
          </a:prstGeom>
        </p:spPr>
      </p:pic>
    </p:spTree>
    <p:extLst>
      <p:ext uri="{BB962C8B-B14F-4D97-AF65-F5344CB8AC3E}">
        <p14:creationId xmlns:p14="http://schemas.microsoft.com/office/powerpoint/2010/main" val="1012891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A55EF-38A9-9047-87CB-FFB3F0BA7050}"/>
              </a:ext>
            </a:extLst>
          </p:cNvPr>
          <p:cNvSpPr>
            <a:spLocks noGrp="1"/>
          </p:cNvSpPr>
          <p:nvPr>
            <p:ph type="title"/>
          </p:nvPr>
        </p:nvSpPr>
        <p:spPr/>
        <p:txBody>
          <a:bodyPr/>
          <a:lstStyle/>
          <a:p>
            <a:r>
              <a:rPr lang="en-US" dirty="0"/>
              <a:t>Type Summary</a:t>
            </a:r>
          </a:p>
        </p:txBody>
      </p:sp>
      <p:sp>
        <p:nvSpPr>
          <p:cNvPr id="4" name="Slide Number Placeholder 3">
            <a:extLst>
              <a:ext uri="{FF2B5EF4-FFF2-40B4-BE49-F238E27FC236}">
                <a16:creationId xmlns:a16="http://schemas.microsoft.com/office/drawing/2014/main" id="{7ECDBA8C-ED6D-D545-867C-32AE4DD3FA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25</a:t>
            </a:fld>
            <a:endParaRPr lang="en-US"/>
          </a:p>
        </p:txBody>
      </p:sp>
      <p:graphicFrame>
        <p:nvGraphicFramePr>
          <p:cNvPr id="5" name="Table 4">
            <a:extLst>
              <a:ext uri="{FF2B5EF4-FFF2-40B4-BE49-F238E27FC236}">
                <a16:creationId xmlns:a16="http://schemas.microsoft.com/office/drawing/2014/main" id="{859B0896-4AA9-134B-818F-CF97477D6C48}"/>
              </a:ext>
            </a:extLst>
          </p:cNvPr>
          <p:cNvGraphicFramePr>
            <a:graphicFrameLocks noGrp="1"/>
          </p:cNvGraphicFramePr>
          <p:nvPr>
            <p:extLst>
              <p:ext uri="{D42A27DB-BD31-4B8C-83A1-F6EECF244321}">
                <p14:modId xmlns:p14="http://schemas.microsoft.com/office/powerpoint/2010/main" val="3415575481"/>
              </p:ext>
            </p:extLst>
          </p:nvPr>
        </p:nvGraphicFramePr>
        <p:xfrm>
          <a:off x="357351" y="1644576"/>
          <a:ext cx="10982648" cy="1889760"/>
        </p:xfrm>
        <a:graphic>
          <a:graphicData uri="http://schemas.openxmlformats.org/drawingml/2006/table">
            <a:tbl>
              <a:tblPr firstRow="1" bandRow="1">
                <a:tableStyleId>{5C22544A-7EE6-4342-B048-85BDC9FD1C3A}</a:tableStyleId>
              </a:tblPr>
              <a:tblGrid>
                <a:gridCol w="2745662">
                  <a:extLst>
                    <a:ext uri="{9D8B030D-6E8A-4147-A177-3AD203B41FA5}">
                      <a16:colId xmlns:a16="http://schemas.microsoft.com/office/drawing/2014/main" val="1648499151"/>
                    </a:ext>
                  </a:extLst>
                </a:gridCol>
                <a:gridCol w="2745662">
                  <a:extLst>
                    <a:ext uri="{9D8B030D-6E8A-4147-A177-3AD203B41FA5}">
                      <a16:colId xmlns:a16="http://schemas.microsoft.com/office/drawing/2014/main" val="2592889730"/>
                    </a:ext>
                  </a:extLst>
                </a:gridCol>
                <a:gridCol w="2745662">
                  <a:extLst>
                    <a:ext uri="{9D8B030D-6E8A-4147-A177-3AD203B41FA5}">
                      <a16:colId xmlns:a16="http://schemas.microsoft.com/office/drawing/2014/main" val="2934133216"/>
                    </a:ext>
                  </a:extLst>
                </a:gridCol>
                <a:gridCol w="2745662">
                  <a:extLst>
                    <a:ext uri="{9D8B030D-6E8A-4147-A177-3AD203B41FA5}">
                      <a16:colId xmlns:a16="http://schemas.microsoft.com/office/drawing/2014/main" val="2134650349"/>
                    </a:ext>
                  </a:extLst>
                </a:gridCol>
              </a:tblGrid>
              <a:tr h="370840">
                <a:tc>
                  <a:txBody>
                    <a:bodyPr/>
                    <a:lstStyle/>
                    <a:p>
                      <a:r>
                        <a:rPr lang="en-US" sz="2800" dirty="0"/>
                        <a:t>Type</a:t>
                      </a:r>
                    </a:p>
                  </a:txBody>
                  <a:tcPr/>
                </a:tc>
                <a:tc>
                  <a:txBody>
                    <a:bodyPr/>
                    <a:lstStyle/>
                    <a:p>
                      <a:r>
                        <a:rPr lang="en-US" sz="2800" dirty="0"/>
                        <a:t>Velocity</a:t>
                      </a:r>
                    </a:p>
                  </a:txBody>
                  <a:tcPr/>
                </a:tc>
                <a:tc>
                  <a:txBody>
                    <a:bodyPr/>
                    <a:lstStyle/>
                    <a:p>
                      <a:r>
                        <a:rPr lang="en-US" sz="2800" dirty="0"/>
                        <a:t>Resilience</a:t>
                      </a:r>
                    </a:p>
                  </a:txBody>
                  <a:tcPr/>
                </a:tc>
                <a:tc>
                  <a:txBody>
                    <a:bodyPr/>
                    <a:lstStyle/>
                    <a:p>
                      <a:r>
                        <a:rPr lang="en-US" sz="2800" dirty="0" err="1"/>
                        <a:t>Replayability</a:t>
                      </a:r>
                      <a:endParaRPr lang="en-US" sz="2800" dirty="0"/>
                    </a:p>
                  </a:txBody>
                  <a:tcPr/>
                </a:tc>
                <a:extLst>
                  <a:ext uri="{0D108BD9-81ED-4DB2-BD59-A6C34878D82A}">
                    <a16:rowId xmlns:a16="http://schemas.microsoft.com/office/drawing/2014/main" val="698567196"/>
                  </a:ext>
                </a:extLst>
              </a:tr>
              <a:tr h="370840">
                <a:tc>
                  <a:txBody>
                    <a:bodyPr/>
                    <a:lstStyle/>
                    <a:p>
                      <a:r>
                        <a:rPr lang="en-US" sz="2400" dirty="0"/>
                        <a:t>Batch Data</a:t>
                      </a:r>
                    </a:p>
                  </a:txBody>
                  <a:tcPr/>
                </a:tc>
                <a:tc>
                  <a:txBody>
                    <a:bodyPr/>
                    <a:lstStyle/>
                    <a:p>
                      <a:r>
                        <a:rPr lang="en-US" sz="2400" dirty="0"/>
                        <a:t>Low</a:t>
                      </a:r>
                    </a:p>
                  </a:txBody>
                  <a:tcPr/>
                </a:tc>
                <a:tc>
                  <a:txBody>
                    <a:bodyPr/>
                    <a:lstStyle/>
                    <a:p>
                      <a:r>
                        <a:rPr lang="en-US" sz="2400" dirty="0"/>
                        <a:t>High</a:t>
                      </a:r>
                    </a:p>
                  </a:txBody>
                  <a:tcPr/>
                </a:tc>
                <a:tc>
                  <a:txBody>
                    <a:bodyPr/>
                    <a:lstStyle/>
                    <a:p>
                      <a:r>
                        <a:rPr lang="en-US" sz="2400" dirty="0"/>
                        <a:t>High</a:t>
                      </a:r>
                    </a:p>
                  </a:txBody>
                  <a:tcPr/>
                </a:tc>
                <a:extLst>
                  <a:ext uri="{0D108BD9-81ED-4DB2-BD59-A6C34878D82A}">
                    <a16:rowId xmlns:a16="http://schemas.microsoft.com/office/drawing/2014/main" val="3002546802"/>
                  </a:ext>
                </a:extLst>
              </a:tr>
              <a:tr h="370840">
                <a:tc>
                  <a:txBody>
                    <a:bodyPr/>
                    <a:lstStyle/>
                    <a:p>
                      <a:r>
                        <a:rPr lang="en-US" sz="2400" dirty="0"/>
                        <a:t>Event Driven Data</a:t>
                      </a:r>
                    </a:p>
                  </a:txBody>
                  <a:tcPr/>
                </a:tc>
                <a:tc>
                  <a:txBody>
                    <a:bodyPr/>
                    <a:lstStyle/>
                    <a:p>
                      <a:r>
                        <a:rPr lang="en-US" sz="2400" dirty="0"/>
                        <a:t>High</a:t>
                      </a:r>
                    </a:p>
                  </a:txBody>
                  <a:tcPr/>
                </a:tc>
                <a:tc>
                  <a:txBody>
                    <a:bodyPr/>
                    <a:lstStyle/>
                    <a:p>
                      <a:r>
                        <a:rPr lang="en-US" sz="2400" dirty="0"/>
                        <a:t>Medium</a:t>
                      </a:r>
                    </a:p>
                  </a:txBody>
                  <a:tcPr/>
                </a:tc>
                <a:tc>
                  <a:txBody>
                    <a:bodyPr/>
                    <a:lstStyle/>
                    <a:p>
                      <a:r>
                        <a:rPr lang="en-US" sz="2400" dirty="0"/>
                        <a:t>Low</a:t>
                      </a:r>
                    </a:p>
                  </a:txBody>
                  <a:tcPr/>
                </a:tc>
                <a:extLst>
                  <a:ext uri="{0D108BD9-81ED-4DB2-BD59-A6C34878D82A}">
                    <a16:rowId xmlns:a16="http://schemas.microsoft.com/office/drawing/2014/main" val="573957384"/>
                  </a:ext>
                </a:extLst>
              </a:tr>
              <a:tr h="370840">
                <a:tc>
                  <a:txBody>
                    <a:bodyPr/>
                    <a:lstStyle/>
                    <a:p>
                      <a:r>
                        <a:rPr lang="en-US" sz="2400" dirty="0"/>
                        <a:t>Streaming data</a:t>
                      </a:r>
                    </a:p>
                  </a:txBody>
                  <a:tcPr/>
                </a:tc>
                <a:tc>
                  <a:txBody>
                    <a:bodyPr/>
                    <a:lstStyle/>
                    <a:p>
                      <a:r>
                        <a:rPr lang="en-US" sz="2400" dirty="0"/>
                        <a:t>Extremely High</a:t>
                      </a:r>
                    </a:p>
                  </a:txBody>
                  <a:tcPr/>
                </a:tc>
                <a:tc>
                  <a:txBody>
                    <a:bodyPr/>
                    <a:lstStyle/>
                    <a:p>
                      <a:r>
                        <a:rPr lang="en-US" sz="2400" dirty="0"/>
                        <a:t>Medium</a:t>
                      </a:r>
                    </a:p>
                  </a:txBody>
                  <a:tcPr/>
                </a:tc>
                <a:tc>
                  <a:txBody>
                    <a:bodyPr/>
                    <a:lstStyle/>
                    <a:p>
                      <a:r>
                        <a:rPr lang="en-US" sz="2400" dirty="0"/>
                        <a:t>Low</a:t>
                      </a:r>
                    </a:p>
                  </a:txBody>
                  <a:tcPr/>
                </a:tc>
                <a:extLst>
                  <a:ext uri="{0D108BD9-81ED-4DB2-BD59-A6C34878D82A}">
                    <a16:rowId xmlns:a16="http://schemas.microsoft.com/office/drawing/2014/main" val="70177335"/>
                  </a:ext>
                </a:extLst>
              </a:tr>
            </a:tbl>
          </a:graphicData>
        </a:graphic>
      </p:graphicFrame>
      <p:pic>
        <p:nvPicPr>
          <p:cNvPr id="6" name="Picture 5">
            <a:extLst>
              <a:ext uri="{FF2B5EF4-FFF2-40B4-BE49-F238E27FC236}">
                <a16:creationId xmlns:a16="http://schemas.microsoft.com/office/drawing/2014/main" id="{B9EC7C50-8544-8C47-BEEC-A10428A64742}"/>
              </a:ext>
            </a:extLst>
          </p:cNvPr>
          <p:cNvPicPr>
            <a:picLocks noChangeAspect="1"/>
          </p:cNvPicPr>
          <p:nvPr/>
        </p:nvPicPr>
        <p:blipFill>
          <a:blip r:embed="rId2"/>
          <a:stretch>
            <a:fillRect/>
          </a:stretch>
        </p:blipFill>
        <p:spPr>
          <a:xfrm>
            <a:off x="3516586" y="3918191"/>
            <a:ext cx="4927600" cy="1651000"/>
          </a:xfrm>
          <a:prstGeom prst="rect">
            <a:avLst/>
          </a:prstGeom>
        </p:spPr>
      </p:pic>
    </p:spTree>
    <p:extLst>
      <p:ext uri="{BB962C8B-B14F-4D97-AF65-F5344CB8AC3E}">
        <p14:creationId xmlns:p14="http://schemas.microsoft.com/office/powerpoint/2010/main" val="19855665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DATA SOURCES</a:t>
            </a:r>
            <a:endParaRPr b="1" dirty="0"/>
          </a:p>
        </p:txBody>
      </p:sp>
    </p:spTree>
    <p:extLst>
      <p:ext uri="{BB962C8B-B14F-4D97-AF65-F5344CB8AC3E}">
        <p14:creationId xmlns:p14="http://schemas.microsoft.com/office/powerpoint/2010/main" val="26593318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Third questions on sources</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r>
              <a:rPr lang="en-US" dirty="0"/>
              <a:t>Finally we have to figure out </a:t>
            </a:r>
            <a:r>
              <a:rPr lang="en-US" b="1" dirty="0"/>
              <a:t>how we’re getting the data?</a:t>
            </a:r>
            <a:endParaRPr lang="en-US" dirty="0"/>
          </a:p>
          <a:p>
            <a:pPr marL="495300" indent="-342900">
              <a:spcBef>
                <a:spcPts val="0"/>
              </a:spcBef>
            </a:pPr>
            <a:endParaRPr lang="en-US" dirty="0"/>
          </a:p>
          <a:p>
            <a:pPr marL="952500" lvl="1" indent="-342900">
              <a:spcBef>
                <a:spcPts val="0"/>
              </a:spcBef>
            </a:pPr>
            <a:r>
              <a:rPr lang="en-US" b="1" dirty="0"/>
              <a:t>POLLING?</a:t>
            </a:r>
          </a:p>
          <a:p>
            <a:pPr marL="1409700" lvl="2">
              <a:spcBef>
                <a:spcPts val="0"/>
              </a:spcBef>
            </a:pPr>
            <a:r>
              <a:rPr lang="en-US" dirty="0"/>
              <a:t>Check for new data every “N” hours/minutes/seconds</a:t>
            </a:r>
          </a:p>
          <a:p>
            <a:pPr marL="1409700" lvl="2">
              <a:spcBef>
                <a:spcPts val="0"/>
              </a:spcBef>
            </a:pPr>
            <a:endParaRPr lang="en-US" dirty="0"/>
          </a:p>
          <a:p>
            <a:pPr marL="952500" lvl="1">
              <a:spcBef>
                <a:spcPts val="0"/>
              </a:spcBef>
            </a:pPr>
            <a:r>
              <a:rPr lang="en-US" b="1" dirty="0"/>
              <a:t>STREAMING?</a:t>
            </a:r>
          </a:p>
          <a:p>
            <a:pPr marL="1409700" lvl="2">
              <a:spcBef>
                <a:spcPts val="0"/>
              </a:spcBef>
            </a:pPr>
            <a:r>
              <a:rPr lang="en-US" dirty="0"/>
              <a:t>Create a “web socket” connection so that the data flows in to your system constantly</a:t>
            </a:r>
          </a:p>
          <a:p>
            <a:pPr marL="1409700" lvl="2">
              <a:spcBef>
                <a:spcPts val="0"/>
              </a:spcBef>
            </a:pPr>
            <a:endParaRPr lang="en-US" dirty="0"/>
          </a:p>
          <a:p>
            <a:pPr marL="952500" lvl="1">
              <a:spcBef>
                <a:spcPts val="0"/>
              </a:spcBef>
            </a:pPr>
            <a:r>
              <a:rPr lang="en-US" b="1" dirty="0"/>
              <a:t>EVENT DRIVEN</a:t>
            </a:r>
          </a:p>
          <a:p>
            <a:pPr marL="1409700" lvl="2">
              <a:spcBef>
                <a:spcPts val="0"/>
              </a:spcBef>
            </a:pPr>
            <a:r>
              <a:rPr lang="en-US" dirty="0"/>
              <a:t>Using a watcher on the source that constantly checks for changes in the drive- </a:t>
            </a:r>
            <a:r>
              <a:rPr lang="en-US" dirty="0" err="1"/>
              <a:t>i.e</a:t>
            </a:r>
            <a:r>
              <a:rPr lang="en-US" dirty="0"/>
              <a:t>: a new file being generated or being written to</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2770545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Various sources</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endParaRPr lang="en-US" dirty="0"/>
          </a:p>
          <a:p>
            <a:pPr marL="495300" indent="-342900">
              <a:spcBef>
                <a:spcPts val="0"/>
              </a:spcBef>
            </a:pPr>
            <a:r>
              <a:rPr lang="en-US" dirty="0"/>
              <a:t>So where do we get data </a:t>
            </a:r>
            <a:r>
              <a:rPr lang="en-US" b="1" dirty="0"/>
              <a:t>from?</a:t>
            </a:r>
            <a:r>
              <a:rPr lang="en-US" dirty="0"/>
              <a:t> Let’s go through some sources…</a:t>
            </a:r>
          </a:p>
          <a:p>
            <a:pPr marL="952500" lvl="1" indent="-342900">
              <a:spcBef>
                <a:spcPts val="0"/>
              </a:spcBef>
            </a:pPr>
            <a:endParaRPr lang="en-US" dirty="0"/>
          </a:p>
          <a:p>
            <a:pPr marL="952500" lvl="1" indent="-342900">
              <a:spcBef>
                <a:spcPts val="0"/>
              </a:spcBef>
            </a:pPr>
            <a:r>
              <a:rPr lang="en-US" b="1" dirty="0"/>
              <a:t>Caching Systems:</a:t>
            </a:r>
          </a:p>
          <a:p>
            <a:pPr marL="1409700" lvl="2">
              <a:spcBef>
                <a:spcPts val="0"/>
              </a:spcBef>
            </a:pPr>
            <a:r>
              <a:rPr lang="en-US" dirty="0"/>
              <a:t>Other Databases</a:t>
            </a:r>
          </a:p>
          <a:p>
            <a:pPr marL="1866900" lvl="3">
              <a:spcBef>
                <a:spcPts val="0"/>
              </a:spcBef>
            </a:pPr>
            <a:r>
              <a:rPr lang="en-US" dirty="0"/>
              <a:t>Very little Data cleansing required</a:t>
            </a:r>
          </a:p>
          <a:p>
            <a:pPr marL="1866900" lvl="3">
              <a:spcBef>
                <a:spcPts val="0"/>
              </a:spcBef>
            </a:pPr>
            <a:r>
              <a:rPr lang="en-US" dirty="0"/>
              <a:t>Usually batch loaded</a:t>
            </a:r>
          </a:p>
          <a:p>
            <a:pPr marL="1409700" lvl="2">
              <a:spcBef>
                <a:spcPts val="0"/>
              </a:spcBef>
            </a:pPr>
            <a:r>
              <a:rPr lang="en-US" dirty="0"/>
              <a:t>Front end caching systems</a:t>
            </a:r>
          </a:p>
          <a:p>
            <a:pPr marL="1866900" lvl="3">
              <a:spcBef>
                <a:spcPts val="0"/>
              </a:spcBef>
            </a:pPr>
            <a:r>
              <a:rPr lang="en-US" dirty="0"/>
              <a:t>Usually a JSON store stored on the browser; stuff like DynamoDB</a:t>
            </a:r>
          </a:p>
          <a:p>
            <a:pPr marL="1066800" lvl="2" indent="0">
              <a:spcBef>
                <a:spcPts val="0"/>
              </a:spcBef>
              <a:buNone/>
            </a:pPr>
            <a:endParaRPr lang="en-US" dirty="0"/>
          </a:p>
          <a:p>
            <a:pPr marL="952500" lvl="1">
              <a:spcBef>
                <a:spcPts val="0"/>
              </a:spcBef>
            </a:pPr>
            <a:r>
              <a:rPr lang="en-US" b="1" dirty="0"/>
              <a:t>Logs</a:t>
            </a:r>
          </a:p>
          <a:p>
            <a:pPr marL="1409700" lvl="2">
              <a:spcBef>
                <a:spcPts val="0"/>
              </a:spcBef>
            </a:pPr>
            <a:r>
              <a:rPr lang="en-US" dirty="0"/>
              <a:t>Web logs</a:t>
            </a:r>
          </a:p>
          <a:p>
            <a:pPr marL="1866900" lvl="3">
              <a:spcBef>
                <a:spcPts val="0"/>
              </a:spcBef>
            </a:pPr>
            <a:r>
              <a:rPr lang="en-US" b="1" dirty="0"/>
              <a:t>Intense</a:t>
            </a:r>
            <a:r>
              <a:rPr lang="en-US" dirty="0"/>
              <a:t> transformation</a:t>
            </a:r>
          </a:p>
          <a:p>
            <a:pPr marL="1866900" lvl="3">
              <a:spcBef>
                <a:spcPts val="0"/>
              </a:spcBef>
            </a:pPr>
            <a:r>
              <a:rPr lang="en-US" dirty="0"/>
              <a:t>Involves reading entire files (usually ending with the “.log” extension)</a:t>
            </a:r>
          </a:p>
          <a:p>
            <a:pPr marL="1866900" lvl="3">
              <a:spcBef>
                <a:spcPts val="0"/>
              </a:spcBef>
            </a:pPr>
            <a:r>
              <a:rPr lang="en-US" dirty="0"/>
              <a:t>There are options to use third party systems like ELK to parse these</a:t>
            </a:r>
          </a:p>
          <a:p>
            <a:pPr marL="1409700" lvl="2">
              <a:spcBef>
                <a:spcPts val="0"/>
              </a:spcBef>
            </a:pPr>
            <a:r>
              <a:rPr lang="en-US" dirty="0"/>
              <a:t>System logs</a:t>
            </a:r>
          </a:p>
          <a:p>
            <a:pPr marL="1866900" lvl="3">
              <a:spcBef>
                <a:spcPts val="0"/>
              </a:spcBef>
            </a:pPr>
            <a:r>
              <a:rPr lang="en-US" dirty="0"/>
              <a:t>Less transformation than web logs BUT</a:t>
            </a:r>
          </a:p>
          <a:p>
            <a:pPr marL="1866900" lvl="3">
              <a:spcBef>
                <a:spcPts val="0"/>
              </a:spcBef>
            </a:pPr>
            <a:r>
              <a:rPr lang="en-US" dirty="0"/>
              <a:t>Usually needed in Near Real Time</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28</a:t>
            </a:fld>
            <a:endParaRPr/>
          </a:p>
        </p:txBody>
      </p:sp>
      <p:pic>
        <p:nvPicPr>
          <p:cNvPr id="2" name="Picture 1">
            <a:extLst>
              <a:ext uri="{FF2B5EF4-FFF2-40B4-BE49-F238E27FC236}">
                <a16:creationId xmlns:a16="http://schemas.microsoft.com/office/drawing/2014/main" id="{B38D6D0F-861D-4946-8689-A30393B88996}"/>
              </a:ext>
            </a:extLst>
          </p:cNvPr>
          <p:cNvPicPr>
            <a:picLocks noChangeAspect="1"/>
          </p:cNvPicPr>
          <p:nvPr/>
        </p:nvPicPr>
        <p:blipFill>
          <a:blip r:embed="rId3"/>
          <a:stretch>
            <a:fillRect/>
          </a:stretch>
        </p:blipFill>
        <p:spPr>
          <a:xfrm>
            <a:off x="9584996" y="2355850"/>
            <a:ext cx="2060466" cy="1168519"/>
          </a:xfrm>
          <a:prstGeom prst="rect">
            <a:avLst/>
          </a:prstGeom>
        </p:spPr>
      </p:pic>
      <p:pic>
        <p:nvPicPr>
          <p:cNvPr id="3" name="Picture 2">
            <a:extLst>
              <a:ext uri="{FF2B5EF4-FFF2-40B4-BE49-F238E27FC236}">
                <a16:creationId xmlns:a16="http://schemas.microsoft.com/office/drawing/2014/main" id="{3648EF34-66DC-764B-A4DE-55B576985B9F}"/>
              </a:ext>
            </a:extLst>
          </p:cNvPr>
          <p:cNvPicPr>
            <a:picLocks noChangeAspect="1"/>
          </p:cNvPicPr>
          <p:nvPr/>
        </p:nvPicPr>
        <p:blipFill>
          <a:blip r:embed="rId4"/>
          <a:stretch>
            <a:fillRect/>
          </a:stretch>
        </p:blipFill>
        <p:spPr>
          <a:xfrm>
            <a:off x="9250422" y="4118636"/>
            <a:ext cx="2729613" cy="912210"/>
          </a:xfrm>
          <a:prstGeom prst="rect">
            <a:avLst/>
          </a:prstGeom>
        </p:spPr>
      </p:pic>
    </p:spTree>
    <p:extLst>
      <p:ext uri="{BB962C8B-B14F-4D97-AF65-F5344CB8AC3E}">
        <p14:creationId xmlns:p14="http://schemas.microsoft.com/office/powerpoint/2010/main" val="2626449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Data Sources (continued)</a:t>
            </a:r>
            <a:endParaRPr dirty="0"/>
          </a:p>
        </p:txBody>
      </p:sp>
      <p:sp>
        <p:nvSpPr>
          <p:cNvPr id="117" name="Google Shape;117;p21"/>
          <p:cNvSpPr txBox="1">
            <a:spLocks noGrp="1"/>
          </p:cNvSpPr>
          <p:nvPr>
            <p:ph type="body" idx="1"/>
          </p:nvPr>
        </p:nvSpPr>
        <p:spPr>
          <a:xfrm>
            <a:off x="469782" y="1436585"/>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952500" lvl="1">
              <a:spcBef>
                <a:spcPts val="0"/>
              </a:spcBef>
            </a:pPr>
            <a:r>
              <a:rPr lang="en-US" b="1" dirty="0"/>
              <a:t>User generated</a:t>
            </a:r>
          </a:p>
          <a:p>
            <a:pPr marL="1409700" lvl="2">
              <a:spcBef>
                <a:spcPts val="0"/>
              </a:spcBef>
            </a:pPr>
            <a:r>
              <a:rPr lang="en-US" dirty="0"/>
              <a:t>Web forms</a:t>
            </a:r>
          </a:p>
          <a:p>
            <a:pPr marL="1866900" lvl="3">
              <a:spcBef>
                <a:spcPts val="0"/>
              </a:spcBef>
            </a:pPr>
            <a:r>
              <a:rPr lang="en-US" dirty="0"/>
              <a:t>Very little transformation needed as the front end is usually responsible for cleansing</a:t>
            </a:r>
          </a:p>
          <a:p>
            <a:pPr marL="2324100" lvl="4">
              <a:spcBef>
                <a:spcPts val="0"/>
              </a:spcBef>
            </a:pPr>
            <a:r>
              <a:rPr lang="en-US" dirty="0"/>
              <a:t>Drop down menus</a:t>
            </a:r>
          </a:p>
          <a:p>
            <a:pPr marL="2324100" lvl="4">
              <a:spcBef>
                <a:spcPts val="0"/>
              </a:spcBef>
            </a:pPr>
            <a:r>
              <a:rPr lang="en-US" dirty="0"/>
              <a:t>Radio buttons</a:t>
            </a:r>
          </a:p>
          <a:p>
            <a:pPr marL="1866900" lvl="3">
              <a:spcBef>
                <a:spcPts val="0"/>
              </a:spcBef>
            </a:pPr>
            <a:r>
              <a:rPr lang="en-US" dirty="0"/>
              <a:t>Stored in both memory in the back end AND sent to the database</a:t>
            </a:r>
          </a:p>
          <a:p>
            <a:pPr marL="1409700" lvl="2">
              <a:spcBef>
                <a:spcPts val="0"/>
              </a:spcBef>
            </a:pPr>
            <a:r>
              <a:rPr lang="en-US" dirty="0"/>
              <a:t>Uploaded csv/excel files</a:t>
            </a:r>
          </a:p>
          <a:p>
            <a:pPr marL="1866900" lvl="3">
              <a:spcBef>
                <a:spcPts val="0"/>
              </a:spcBef>
            </a:pPr>
            <a:r>
              <a:rPr lang="en-US" dirty="0"/>
              <a:t>Intense cleaning and transformation needed</a:t>
            </a:r>
          </a:p>
          <a:p>
            <a:pPr marL="1866900" lvl="3">
              <a:spcBef>
                <a:spcPts val="0"/>
              </a:spcBef>
            </a:pPr>
            <a:r>
              <a:rPr lang="en-US" dirty="0"/>
              <a:t>Any User Generated Content needs to be cleansed before being read into memory</a:t>
            </a:r>
            <a:endParaRPr lang="en-US" b="1" dirty="0"/>
          </a:p>
          <a:p>
            <a:pPr marL="152400" indent="0">
              <a:spcBef>
                <a:spcPts val="0"/>
              </a:spcBef>
              <a:buNone/>
            </a:pPr>
            <a:endParaRPr lang="en-US" b="1"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29</a:t>
            </a:fld>
            <a:endParaRPr/>
          </a:p>
        </p:txBody>
      </p:sp>
      <p:pic>
        <p:nvPicPr>
          <p:cNvPr id="2" name="Picture 1">
            <a:extLst>
              <a:ext uri="{FF2B5EF4-FFF2-40B4-BE49-F238E27FC236}">
                <a16:creationId xmlns:a16="http://schemas.microsoft.com/office/drawing/2014/main" id="{7F417401-7DFA-C444-A03A-30712EF4DE65}"/>
              </a:ext>
            </a:extLst>
          </p:cNvPr>
          <p:cNvPicPr>
            <a:picLocks noChangeAspect="1"/>
          </p:cNvPicPr>
          <p:nvPr/>
        </p:nvPicPr>
        <p:blipFill>
          <a:blip r:embed="rId3"/>
          <a:stretch>
            <a:fillRect/>
          </a:stretch>
        </p:blipFill>
        <p:spPr>
          <a:xfrm>
            <a:off x="3850070" y="4222117"/>
            <a:ext cx="3924300" cy="2070100"/>
          </a:xfrm>
          <a:prstGeom prst="rect">
            <a:avLst/>
          </a:prstGeom>
        </p:spPr>
      </p:pic>
    </p:spTree>
    <p:extLst>
      <p:ext uri="{BB962C8B-B14F-4D97-AF65-F5344CB8AC3E}">
        <p14:creationId xmlns:p14="http://schemas.microsoft.com/office/powerpoint/2010/main" val="2473207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Technologies we cover</a:t>
            </a:r>
            <a:endParaRPr/>
          </a:p>
        </p:txBody>
      </p:sp>
      <p:sp>
        <p:nvSpPr>
          <p:cNvPr id="90" name="Google Shape;90;p1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3" name="Picture 2">
            <a:extLst>
              <a:ext uri="{FF2B5EF4-FFF2-40B4-BE49-F238E27FC236}">
                <a16:creationId xmlns:a16="http://schemas.microsoft.com/office/drawing/2014/main" id="{2C0AF755-F9BC-9A4F-A3A1-E7EFEE537F37}"/>
              </a:ext>
            </a:extLst>
          </p:cNvPr>
          <p:cNvPicPr>
            <a:picLocks noChangeAspect="1"/>
          </p:cNvPicPr>
          <p:nvPr/>
        </p:nvPicPr>
        <p:blipFill rotWithShape="1">
          <a:blip r:embed="rId3"/>
          <a:srcRect l="3945" t="14054" r="4582"/>
          <a:stretch/>
        </p:blipFill>
        <p:spPr>
          <a:xfrm>
            <a:off x="1383957" y="1272882"/>
            <a:ext cx="9242854" cy="51582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Data Sources (continued)</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952500" lvl="1" indent="-342900">
              <a:spcBef>
                <a:spcPts val="0"/>
              </a:spcBef>
            </a:pPr>
            <a:r>
              <a:rPr lang="en-US" b="1" dirty="0"/>
              <a:t>APIs</a:t>
            </a:r>
          </a:p>
          <a:p>
            <a:pPr marL="1409700" lvl="2">
              <a:spcBef>
                <a:spcPts val="0"/>
              </a:spcBef>
            </a:pPr>
            <a:r>
              <a:rPr lang="en-US" dirty="0"/>
              <a:t>Web socket connections</a:t>
            </a:r>
          </a:p>
          <a:p>
            <a:pPr marL="1866900" lvl="3">
              <a:spcBef>
                <a:spcPts val="0"/>
              </a:spcBef>
            </a:pPr>
            <a:r>
              <a:rPr lang="en-US" dirty="0"/>
              <a:t>Think chat systems like ”Slack” or Facebook messenger</a:t>
            </a:r>
          </a:p>
          <a:p>
            <a:pPr marL="1866900" lvl="3">
              <a:spcBef>
                <a:spcPts val="0"/>
              </a:spcBef>
            </a:pPr>
            <a:r>
              <a:rPr lang="en-US" dirty="0"/>
              <a:t>Real time (or near real time) transfer of data- think of it like a phone call</a:t>
            </a:r>
          </a:p>
          <a:p>
            <a:pPr marL="1866900" lvl="3">
              <a:spcBef>
                <a:spcPts val="0"/>
              </a:spcBef>
            </a:pPr>
            <a:r>
              <a:rPr lang="en-US" dirty="0"/>
              <a:t>Extremely fast transformation is required for data </a:t>
            </a:r>
            <a:r>
              <a:rPr lang="en-US" dirty="0" err="1"/>
              <a:t>en</a:t>
            </a:r>
            <a:r>
              <a:rPr lang="en-US" dirty="0"/>
              <a:t> route (including cleansing)</a:t>
            </a:r>
          </a:p>
          <a:p>
            <a:pPr marL="1866900" lvl="3">
              <a:spcBef>
                <a:spcPts val="0"/>
              </a:spcBef>
            </a:pPr>
            <a:r>
              <a:rPr lang="en-US" dirty="0"/>
              <a:t>Will probably require a queue prior to being put into a database because the data is coming </a:t>
            </a:r>
            <a:r>
              <a:rPr lang="en-US" i="1" dirty="0"/>
              <a:t>so fast</a:t>
            </a:r>
            <a:endParaRPr lang="en-US" dirty="0"/>
          </a:p>
          <a:p>
            <a:pPr marL="1409700" lvl="2">
              <a:spcBef>
                <a:spcPts val="0"/>
              </a:spcBef>
            </a:pPr>
            <a:r>
              <a:rPr lang="en-US" dirty="0"/>
              <a:t>HTTP connections</a:t>
            </a:r>
          </a:p>
          <a:p>
            <a:pPr marL="1866900" lvl="3">
              <a:spcBef>
                <a:spcPts val="0"/>
              </a:spcBef>
            </a:pPr>
            <a:r>
              <a:rPr lang="en-US" dirty="0"/>
              <a:t>Fundamentally “stateless”- one call has no idea what the previous call did</a:t>
            </a:r>
          </a:p>
          <a:p>
            <a:pPr marL="1866900" lvl="3">
              <a:spcBef>
                <a:spcPts val="0"/>
              </a:spcBef>
            </a:pPr>
            <a:r>
              <a:rPr lang="en-US" dirty="0"/>
              <a:t>Usually required to update settings in the </a:t>
            </a:r>
            <a:r>
              <a:rPr lang="en-US" dirty="0" err="1"/>
              <a:t>url</a:t>
            </a:r>
            <a:endParaRPr lang="en-US" dirty="0"/>
          </a:p>
          <a:p>
            <a:pPr marL="1866900" lvl="3">
              <a:spcBef>
                <a:spcPts val="0"/>
              </a:spcBef>
            </a:pPr>
            <a:r>
              <a:rPr lang="en-US" dirty="0"/>
              <a:t>Data comes in BATCHES so you can decide the speed of incoming data to put into database</a:t>
            </a:r>
          </a:p>
          <a:p>
            <a:pPr marL="152400" indent="0">
              <a:spcBef>
                <a:spcPts val="0"/>
              </a:spcBef>
              <a:buNone/>
            </a:pPr>
            <a:endParaRPr lang="en-US" b="1"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30</a:t>
            </a:fld>
            <a:endParaRPr/>
          </a:p>
        </p:txBody>
      </p:sp>
      <p:pic>
        <p:nvPicPr>
          <p:cNvPr id="2" name="Picture 1">
            <a:extLst>
              <a:ext uri="{FF2B5EF4-FFF2-40B4-BE49-F238E27FC236}">
                <a16:creationId xmlns:a16="http://schemas.microsoft.com/office/drawing/2014/main" id="{41A41E64-D59E-F645-A6F7-B49C0A278761}"/>
              </a:ext>
            </a:extLst>
          </p:cNvPr>
          <p:cNvPicPr>
            <a:picLocks noChangeAspect="1"/>
          </p:cNvPicPr>
          <p:nvPr/>
        </p:nvPicPr>
        <p:blipFill>
          <a:blip r:embed="rId3"/>
          <a:stretch>
            <a:fillRect/>
          </a:stretch>
        </p:blipFill>
        <p:spPr>
          <a:xfrm>
            <a:off x="258139" y="2301985"/>
            <a:ext cx="1388716" cy="1681436"/>
          </a:xfrm>
          <a:prstGeom prst="rect">
            <a:avLst/>
          </a:prstGeom>
        </p:spPr>
      </p:pic>
      <p:pic>
        <p:nvPicPr>
          <p:cNvPr id="3" name="Picture 2">
            <a:extLst>
              <a:ext uri="{FF2B5EF4-FFF2-40B4-BE49-F238E27FC236}">
                <a16:creationId xmlns:a16="http://schemas.microsoft.com/office/drawing/2014/main" id="{7C185566-E9EA-1142-AB1F-D61A86F87988}"/>
              </a:ext>
            </a:extLst>
          </p:cNvPr>
          <p:cNvPicPr>
            <a:picLocks noChangeAspect="1"/>
          </p:cNvPicPr>
          <p:nvPr/>
        </p:nvPicPr>
        <p:blipFill>
          <a:blip r:embed="rId4"/>
          <a:stretch>
            <a:fillRect/>
          </a:stretch>
        </p:blipFill>
        <p:spPr>
          <a:xfrm>
            <a:off x="5056899" y="4898438"/>
            <a:ext cx="2078202" cy="1426367"/>
          </a:xfrm>
          <a:prstGeom prst="rect">
            <a:avLst/>
          </a:prstGeom>
        </p:spPr>
      </p:pic>
    </p:spTree>
    <p:extLst>
      <p:ext uri="{BB962C8B-B14F-4D97-AF65-F5344CB8AC3E}">
        <p14:creationId xmlns:p14="http://schemas.microsoft.com/office/powerpoint/2010/main" val="40570749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Data Sources (continued)</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952500" lvl="1" indent="-342900">
              <a:spcBef>
                <a:spcPts val="0"/>
              </a:spcBef>
            </a:pPr>
            <a:r>
              <a:rPr lang="en-US" b="1" dirty="0"/>
              <a:t>SFTP:</a:t>
            </a:r>
          </a:p>
          <a:p>
            <a:pPr marL="1409700" lvl="2">
              <a:spcBef>
                <a:spcPts val="0"/>
              </a:spcBef>
            </a:pPr>
            <a:r>
              <a:rPr lang="en-US" dirty="0"/>
              <a:t>File Transfers into Secure File Transfer Protocol</a:t>
            </a:r>
          </a:p>
          <a:p>
            <a:pPr marL="1409700" lvl="2">
              <a:spcBef>
                <a:spcPts val="0"/>
              </a:spcBef>
            </a:pPr>
            <a:r>
              <a:rPr lang="en-US" dirty="0"/>
              <a:t>Think of it like a mail box where a third party puts a file</a:t>
            </a:r>
          </a:p>
          <a:p>
            <a:pPr marL="1409700" lvl="2">
              <a:spcBef>
                <a:spcPts val="0"/>
              </a:spcBef>
            </a:pPr>
            <a:r>
              <a:rPr lang="en-US" dirty="0"/>
              <a:t>We would use code to read that file into memory and then put it into a database</a:t>
            </a:r>
          </a:p>
          <a:p>
            <a:pPr marL="1409700" lvl="2">
              <a:spcBef>
                <a:spcPts val="0"/>
              </a:spcBef>
            </a:pPr>
            <a:r>
              <a:rPr lang="en-US" dirty="0"/>
              <a:t>We can decide the speed of data coming in and batch load it</a:t>
            </a:r>
          </a:p>
          <a:p>
            <a:pPr marL="495300" indent="-342900">
              <a:spcBef>
                <a:spcPts val="0"/>
              </a:spcBef>
            </a:pPr>
            <a:endParaRPr lang="en-US" b="1" dirty="0"/>
          </a:p>
          <a:p>
            <a:pPr marL="952500" lvl="1" indent="-342900">
              <a:spcBef>
                <a:spcPts val="0"/>
              </a:spcBef>
            </a:pPr>
            <a:r>
              <a:rPr lang="en-US" b="1" dirty="0"/>
              <a:t>Queues:</a:t>
            </a:r>
          </a:p>
          <a:p>
            <a:pPr marL="1409700" lvl="2">
              <a:spcBef>
                <a:spcPts val="0"/>
              </a:spcBef>
            </a:pPr>
            <a:r>
              <a:rPr lang="en-US" dirty="0"/>
              <a:t>Think of queues as a buffer to manage the speed of incoming data</a:t>
            </a:r>
          </a:p>
          <a:p>
            <a:pPr marL="1409700" lvl="2">
              <a:spcBef>
                <a:spcPts val="0"/>
              </a:spcBef>
            </a:pPr>
            <a:r>
              <a:rPr lang="en-US" dirty="0"/>
              <a:t>Queues provide </a:t>
            </a:r>
            <a:r>
              <a:rPr lang="en-US" b="1" dirty="0"/>
              <a:t>state</a:t>
            </a:r>
            <a:r>
              <a:rPr lang="en-US" dirty="0"/>
              <a:t> to incoming data…so data coming in too fast from a previous step can be “remembered” (retained) for a set period until consumed</a:t>
            </a:r>
          </a:p>
          <a:p>
            <a:pPr marL="1409700" lvl="2">
              <a:spcBef>
                <a:spcPts val="0"/>
              </a:spcBef>
            </a:pPr>
            <a:r>
              <a:rPr lang="en-US" dirty="0"/>
              <a:t>This allows us to push data “as and when” instead of risking the collapse of the entire system! </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31</a:t>
            </a:fld>
            <a:endParaRPr/>
          </a:p>
        </p:txBody>
      </p:sp>
      <p:pic>
        <p:nvPicPr>
          <p:cNvPr id="2" name="Picture 1">
            <a:extLst>
              <a:ext uri="{FF2B5EF4-FFF2-40B4-BE49-F238E27FC236}">
                <a16:creationId xmlns:a16="http://schemas.microsoft.com/office/drawing/2014/main" id="{073D4770-8944-1942-BCA0-FA16366B05B9}"/>
              </a:ext>
            </a:extLst>
          </p:cNvPr>
          <p:cNvPicPr>
            <a:picLocks noChangeAspect="1"/>
          </p:cNvPicPr>
          <p:nvPr/>
        </p:nvPicPr>
        <p:blipFill>
          <a:blip r:embed="rId3"/>
          <a:stretch>
            <a:fillRect/>
          </a:stretch>
        </p:blipFill>
        <p:spPr>
          <a:xfrm>
            <a:off x="196631" y="2236295"/>
            <a:ext cx="1695231" cy="891363"/>
          </a:xfrm>
          <a:prstGeom prst="rect">
            <a:avLst/>
          </a:prstGeom>
        </p:spPr>
      </p:pic>
      <p:pic>
        <p:nvPicPr>
          <p:cNvPr id="3" name="Picture 2">
            <a:extLst>
              <a:ext uri="{FF2B5EF4-FFF2-40B4-BE49-F238E27FC236}">
                <a16:creationId xmlns:a16="http://schemas.microsoft.com/office/drawing/2014/main" id="{9A2F04A5-A5B0-9A4D-BF0F-D066A39DB5EF}"/>
              </a:ext>
            </a:extLst>
          </p:cNvPr>
          <p:cNvPicPr>
            <a:picLocks noChangeAspect="1"/>
          </p:cNvPicPr>
          <p:nvPr/>
        </p:nvPicPr>
        <p:blipFill>
          <a:blip r:embed="rId4"/>
          <a:stretch>
            <a:fillRect/>
          </a:stretch>
        </p:blipFill>
        <p:spPr>
          <a:xfrm>
            <a:off x="6243144" y="5163118"/>
            <a:ext cx="3374915" cy="1308831"/>
          </a:xfrm>
          <a:prstGeom prst="rect">
            <a:avLst/>
          </a:prstGeom>
        </p:spPr>
      </p:pic>
    </p:spTree>
    <p:extLst>
      <p:ext uri="{BB962C8B-B14F-4D97-AF65-F5344CB8AC3E}">
        <p14:creationId xmlns:p14="http://schemas.microsoft.com/office/powerpoint/2010/main" val="2326272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Data Sources (continued)</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952500" lvl="1" indent="-342900">
              <a:spcBef>
                <a:spcPts val="0"/>
              </a:spcBef>
            </a:pPr>
            <a:r>
              <a:rPr lang="en-US" b="1" dirty="0" err="1"/>
              <a:t>Memcache</a:t>
            </a:r>
            <a:r>
              <a:rPr lang="en-US" b="1" dirty="0"/>
              <a:t> caches</a:t>
            </a:r>
          </a:p>
          <a:p>
            <a:pPr marL="1409700" lvl="2">
              <a:spcBef>
                <a:spcPts val="0"/>
              </a:spcBef>
            </a:pPr>
            <a:r>
              <a:rPr lang="en-US" dirty="0"/>
              <a:t>There are cases when we might want a cache in between the users and the database due to the amount of time it takes to run a </a:t>
            </a:r>
            <a:r>
              <a:rPr lang="en-US" dirty="0" err="1"/>
              <a:t>sql</a:t>
            </a:r>
            <a:r>
              <a:rPr lang="en-US" dirty="0"/>
              <a:t> query</a:t>
            </a:r>
          </a:p>
          <a:p>
            <a:pPr marL="1409700" lvl="2">
              <a:spcBef>
                <a:spcPts val="0"/>
              </a:spcBef>
            </a:pPr>
            <a:r>
              <a:rPr lang="en-US" dirty="0"/>
              <a:t>Think video games: we don’t have </a:t>
            </a:r>
            <a:r>
              <a:rPr lang="en-US" i="1" dirty="0"/>
              <a:t>time</a:t>
            </a:r>
            <a:r>
              <a:rPr lang="en-US" dirty="0"/>
              <a:t> to run an entire SQL query every time Mario wants to add a coin to his total, right? </a:t>
            </a:r>
          </a:p>
          <a:p>
            <a:pPr marL="1409700" lvl="2">
              <a:spcBef>
                <a:spcPts val="0"/>
              </a:spcBef>
            </a:pPr>
            <a:r>
              <a:rPr lang="en-US" dirty="0"/>
              <a:t>So we need a SUPER FAST method to do this…hence the caching layer</a:t>
            </a:r>
          </a:p>
          <a:p>
            <a:pPr marL="1866900" lvl="3">
              <a:spcBef>
                <a:spcPts val="0"/>
              </a:spcBef>
            </a:pPr>
            <a:r>
              <a:rPr lang="en-US" dirty="0"/>
              <a:t>Think REDIS/</a:t>
            </a:r>
            <a:r>
              <a:rPr lang="en-US" dirty="0" err="1"/>
              <a:t>Memcache</a:t>
            </a:r>
            <a:endParaRPr lang="en-US" dirty="0"/>
          </a:p>
          <a:p>
            <a:pPr marL="1866900" lvl="3">
              <a:spcBef>
                <a:spcPts val="0"/>
              </a:spcBef>
            </a:pPr>
            <a:r>
              <a:rPr lang="en-US" dirty="0"/>
              <a:t>Usually just a basic key/value store</a:t>
            </a:r>
          </a:p>
          <a:p>
            <a:pPr marL="1409700" lvl="2">
              <a:spcBef>
                <a:spcPts val="0"/>
              </a:spcBef>
            </a:pPr>
            <a:r>
              <a:rPr lang="en-US" dirty="0"/>
              <a:t>There are times when you will need to pull data from the caching layer into a SQL database</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32</a:t>
            </a:fld>
            <a:endParaRPr/>
          </a:p>
        </p:txBody>
      </p:sp>
      <p:pic>
        <p:nvPicPr>
          <p:cNvPr id="2" name="Picture 1">
            <a:extLst>
              <a:ext uri="{FF2B5EF4-FFF2-40B4-BE49-F238E27FC236}">
                <a16:creationId xmlns:a16="http://schemas.microsoft.com/office/drawing/2014/main" id="{9E21FD07-CD1B-4B43-8644-4BE26FA3EEE3}"/>
              </a:ext>
            </a:extLst>
          </p:cNvPr>
          <p:cNvPicPr>
            <a:picLocks noChangeAspect="1"/>
          </p:cNvPicPr>
          <p:nvPr/>
        </p:nvPicPr>
        <p:blipFill>
          <a:blip r:embed="rId3"/>
          <a:stretch>
            <a:fillRect/>
          </a:stretch>
        </p:blipFill>
        <p:spPr>
          <a:xfrm>
            <a:off x="4115500" y="4401850"/>
            <a:ext cx="3937000" cy="2070100"/>
          </a:xfrm>
          <a:prstGeom prst="rect">
            <a:avLst/>
          </a:prstGeom>
        </p:spPr>
      </p:pic>
    </p:spTree>
    <p:extLst>
      <p:ext uri="{BB962C8B-B14F-4D97-AF65-F5344CB8AC3E}">
        <p14:creationId xmlns:p14="http://schemas.microsoft.com/office/powerpoint/2010/main" val="8218912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TRANSFORMATION TOOLS</a:t>
            </a:r>
            <a:endParaRPr b="1" dirty="0"/>
          </a:p>
        </p:txBody>
      </p:sp>
    </p:spTree>
    <p:extLst>
      <p:ext uri="{BB962C8B-B14F-4D97-AF65-F5344CB8AC3E}">
        <p14:creationId xmlns:p14="http://schemas.microsoft.com/office/powerpoint/2010/main" val="4093384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Transformation layer</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r>
              <a:rPr lang="en-US" dirty="0"/>
              <a:t>So we have looked at some various sources of data- let’s look at some of the common tools used to transform data:</a:t>
            </a:r>
          </a:p>
          <a:p>
            <a:pPr marL="495300" indent="-342900">
              <a:spcBef>
                <a:spcPts val="0"/>
              </a:spcBef>
            </a:pPr>
            <a:endParaRPr lang="en-US" dirty="0"/>
          </a:p>
          <a:p>
            <a:pPr marL="952500" lvl="1" indent="-342900">
              <a:spcBef>
                <a:spcPts val="0"/>
              </a:spcBef>
            </a:pPr>
            <a:r>
              <a:rPr lang="en-US" b="1" dirty="0"/>
              <a:t>SPARK:</a:t>
            </a:r>
            <a:endParaRPr lang="en-US" dirty="0"/>
          </a:p>
          <a:p>
            <a:pPr marL="1409700" lvl="2">
              <a:spcBef>
                <a:spcPts val="0"/>
              </a:spcBef>
            </a:pPr>
            <a:r>
              <a:rPr lang="en-US" dirty="0"/>
              <a:t>Uses </a:t>
            </a:r>
            <a:r>
              <a:rPr lang="en-US" b="1" dirty="0"/>
              <a:t>RDDs</a:t>
            </a:r>
            <a:r>
              <a:rPr lang="en-US" dirty="0"/>
              <a:t> which are defined as a read-only, partitioned collection of records </a:t>
            </a:r>
          </a:p>
          <a:p>
            <a:pPr marL="1409700" lvl="2">
              <a:spcBef>
                <a:spcPts val="0"/>
              </a:spcBef>
            </a:pPr>
            <a:r>
              <a:rPr lang="en-US" dirty="0"/>
              <a:t>SPARK uses these and transforms the data either </a:t>
            </a:r>
            <a:r>
              <a:rPr lang="en-US" b="1" dirty="0"/>
              <a:t>FILTERING, MAPPING, or JOINING </a:t>
            </a:r>
            <a:r>
              <a:rPr lang="en-US" dirty="0"/>
              <a:t>different RDDs</a:t>
            </a:r>
          </a:p>
          <a:p>
            <a:pPr marL="1409700" lvl="2">
              <a:spcBef>
                <a:spcPts val="0"/>
              </a:spcBef>
            </a:pPr>
            <a:r>
              <a:rPr lang="en-US" dirty="0"/>
              <a:t>The data flowing through is altered</a:t>
            </a:r>
          </a:p>
          <a:p>
            <a:pPr marL="1409700" lvl="2">
              <a:spcBef>
                <a:spcPts val="0"/>
              </a:spcBef>
            </a:pPr>
            <a:endParaRPr lang="en-US" dirty="0"/>
          </a:p>
          <a:p>
            <a:pPr marL="952500" lvl="1">
              <a:spcBef>
                <a:spcPts val="0"/>
              </a:spcBef>
            </a:pPr>
            <a:r>
              <a:rPr lang="en-US" b="1" dirty="0"/>
              <a:t>Stream Transformation</a:t>
            </a:r>
          </a:p>
          <a:p>
            <a:pPr marL="1409700" lvl="2">
              <a:spcBef>
                <a:spcPts val="0"/>
              </a:spcBef>
            </a:pPr>
            <a:r>
              <a:rPr lang="en-US" dirty="0"/>
              <a:t>For high velocity data flowing through the ”pipe”- makes basic transformations</a:t>
            </a:r>
          </a:p>
          <a:p>
            <a:pPr marL="1409700" lvl="2">
              <a:spcBef>
                <a:spcPts val="0"/>
              </a:spcBef>
            </a:pPr>
            <a:r>
              <a:rPr lang="en-US" dirty="0"/>
              <a:t>Can change structure of the data</a:t>
            </a:r>
          </a:p>
          <a:p>
            <a:pPr marL="1409700" lvl="2">
              <a:spcBef>
                <a:spcPts val="0"/>
              </a:spcBef>
            </a:pPr>
            <a:r>
              <a:rPr lang="en-US" dirty="0"/>
              <a:t>Actually runs between the PRODUCER of the data and the CONSUMER of the data</a:t>
            </a:r>
          </a:p>
          <a:p>
            <a:pPr marL="1409700" lvl="2">
              <a:spcBef>
                <a:spcPts val="0"/>
              </a:spcBef>
            </a:pPr>
            <a:endParaRPr lang="en-US" dirty="0"/>
          </a:p>
          <a:p>
            <a:pPr marL="1409700" lvl="2">
              <a:spcBef>
                <a:spcPts val="0"/>
              </a:spcBef>
            </a:pPr>
            <a:endParaRPr lang="en-US" dirty="0"/>
          </a:p>
          <a:p>
            <a:pPr marL="952500" lvl="1">
              <a:spcBef>
                <a:spcPts val="0"/>
              </a:spcBef>
            </a:pPr>
            <a:endParaRPr lang="en-US" dirty="0"/>
          </a:p>
          <a:p>
            <a:pPr marL="952500" lvl="1">
              <a:spcBef>
                <a:spcPts val="0"/>
              </a:spcBef>
            </a:pP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34</a:t>
            </a:fld>
            <a:endParaRPr/>
          </a:p>
        </p:txBody>
      </p:sp>
      <p:pic>
        <p:nvPicPr>
          <p:cNvPr id="2" name="Picture 1">
            <a:extLst>
              <a:ext uri="{FF2B5EF4-FFF2-40B4-BE49-F238E27FC236}">
                <a16:creationId xmlns:a16="http://schemas.microsoft.com/office/drawing/2014/main" id="{0A9B0F73-C6FD-A541-85E8-6D415262FBDF}"/>
              </a:ext>
            </a:extLst>
          </p:cNvPr>
          <p:cNvPicPr>
            <a:picLocks noChangeAspect="1"/>
          </p:cNvPicPr>
          <p:nvPr/>
        </p:nvPicPr>
        <p:blipFill>
          <a:blip r:embed="rId3"/>
          <a:stretch>
            <a:fillRect/>
          </a:stretch>
        </p:blipFill>
        <p:spPr>
          <a:xfrm>
            <a:off x="179455" y="3046645"/>
            <a:ext cx="1546083" cy="805355"/>
          </a:xfrm>
          <a:prstGeom prst="rect">
            <a:avLst/>
          </a:prstGeom>
        </p:spPr>
      </p:pic>
      <p:pic>
        <p:nvPicPr>
          <p:cNvPr id="3" name="Picture 2">
            <a:extLst>
              <a:ext uri="{FF2B5EF4-FFF2-40B4-BE49-F238E27FC236}">
                <a16:creationId xmlns:a16="http://schemas.microsoft.com/office/drawing/2014/main" id="{72191D71-9AD5-974C-859A-AFFCA513BDE7}"/>
              </a:ext>
            </a:extLst>
          </p:cNvPr>
          <p:cNvPicPr>
            <a:picLocks noChangeAspect="1"/>
          </p:cNvPicPr>
          <p:nvPr/>
        </p:nvPicPr>
        <p:blipFill>
          <a:blip r:embed="rId4"/>
          <a:stretch>
            <a:fillRect/>
          </a:stretch>
        </p:blipFill>
        <p:spPr>
          <a:xfrm>
            <a:off x="378697" y="4897821"/>
            <a:ext cx="1147598" cy="1147598"/>
          </a:xfrm>
          <a:prstGeom prst="rect">
            <a:avLst/>
          </a:prstGeom>
        </p:spPr>
      </p:pic>
    </p:spTree>
    <p:extLst>
      <p:ext uri="{BB962C8B-B14F-4D97-AF65-F5344CB8AC3E}">
        <p14:creationId xmlns:p14="http://schemas.microsoft.com/office/powerpoint/2010/main" val="2597034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Transformation layer</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52400" indent="0">
              <a:spcBef>
                <a:spcPts val="0"/>
              </a:spcBef>
              <a:buNone/>
            </a:pPr>
            <a:endParaRPr lang="en-US" dirty="0"/>
          </a:p>
          <a:p>
            <a:pPr marL="952500" lvl="1" indent="-342900">
              <a:spcBef>
                <a:spcPts val="0"/>
              </a:spcBef>
            </a:pPr>
            <a:r>
              <a:rPr lang="en-US" b="1" dirty="0"/>
              <a:t>LAMBDA/Google Functions/AZURE</a:t>
            </a:r>
          </a:p>
          <a:p>
            <a:pPr marL="1409700" lvl="2">
              <a:spcBef>
                <a:spcPts val="0"/>
              </a:spcBef>
            </a:pPr>
            <a:endParaRPr lang="en-US" dirty="0"/>
          </a:p>
          <a:p>
            <a:pPr marL="1409700" lvl="2">
              <a:spcBef>
                <a:spcPts val="0"/>
              </a:spcBef>
            </a:pPr>
            <a:r>
              <a:rPr lang="en-US" dirty="0"/>
              <a:t>Small, insulated pieces of code that are triggered by data flowing through a pipe</a:t>
            </a:r>
          </a:p>
          <a:p>
            <a:pPr marL="1066800" lvl="2" indent="0">
              <a:spcBef>
                <a:spcPts val="0"/>
              </a:spcBef>
              <a:buNone/>
            </a:pPr>
            <a:endParaRPr lang="en-US" dirty="0"/>
          </a:p>
          <a:p>
            <a:pPr marL="1409700" lvl="2">
              <a:spcBef>
                <a:spcPts val="0"/>
              </a:spcBef>
            </a:pPr>
            <a:r>
              <a:rPr lang="en-US" dirty="0"/>
              <a:t>So you have one of these pieces of code “subscribed” to a queue of some sort</a:t>
            </a:r>
          </a:p>
          <a:p>
            <a:pPr marL="1409700" lvl="2">
              <a:spcBef>
                <a:spcPts val="0"/>
              </a:spcBef>
            </a:pPr>
            <a:endParaRPr lang="en-US" dirty="0"/>
          </a:p>
          <a:p>
            <a:pPr marL="1409700" lvl="2">
              <a:spcBef>
                <a:spcPts val="0"/>
              </a:spcBef>
            </a:pPr>
            <a:r>
              <a:rPr lang="en-US" dirty="0"/>
              <a:t>Every time a piece of data is added to the queue the code is triggered and runs to make all necessary transformations</a:t>
            </a:r>
          </a:p>
          <a:p>
            <a:pPr marL="1409700" lvl="2">
              <a:spcBef>
                <a:spcPts val="0"/>
              </a:spcBef>
            </a:pPr>
            <a:endParaRPr lang="en-US" dirty="0"/>
          </a:p>
          <a:p>
            <a:pPr marL="1409700" lvl="2">
              <a:spcBef>
                <a:spcPts val="0"/>
              </a:spcBef>
            </a:pPr>
            <a:r>
              <a:rPr lang="en-US" dirty="0"/>
              <a:t>There is no server management required as AWS/Google/Azure handles it for you</a:t>
            </a:r>
          </a:p>
          <a:p>
            <a:pPr marL="1409700" lvl="2">
              <a:spcBef>
                <a:spcPts val="0"/>
              </a:spcBef>
            </a:pPr>
            <a:endParaRPr lang="en-US" dirty="0"/>
          </a:p>
          <a:p>
            <a:pPr marL="1409700" lvl="2">
              <a:spcBef>
                <a:spcPts val="0"/>
              </a:spcBef>
            </a:pPr>
            <a:r>
              <a:rPr lang="en-US" dirty="0"/>
              <a:t>These act as “consumers” at the other end of the pipeline</a:t>
            </a:r>
          </a:p>
          <a:p>
            <a:pPr marL="1409700" lvl="2">
              <a:spcBef>
                <a:spcPts val="0"/>
              </a:spcBef>
            </a:pPr>
            <a:endParaRPr lang="en-US" dirty="0"/>
          </a:p>
          <a:p>
            <a:pPr marL="952500" lvl="1">
              <a:spcBef>
                <a:spcPts val="0"/>
              </a:spcBef>
            </a:pPr>
            <a:endParaRPr lang="en-US" dirty="0"/>
          </a:p>
          <a:p>
            <a:pPr marL="952500" lvl="1">
              <a:spcBef>
                <a:spcPts val="0"/>
              </a:spcBef>
            </a:pP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35</a:t>
            </a:fld>
            <a:endParaRPr/>
          </a:p>
        </p:txBody>
      </p:sp>
      <p:pic>
        <p:nvPicPr>
          <p:cNvPr id="2" name="Picture 1">
            <a:extLst>
              <a:ext uri="{FF2B5EF4-FFF2-40B4-BE49-F238E27FC236}">
                <a16:creationId xmlns:a16="http://schemas.microsoft.com/office/drawing/2014/main" id="{031FD0AE-7653-3142-87A0-FC73928CA3F5}"/>
              </a:ext>
            </a:extLst>
          </p:cNvPr>
          <p:cNvPicPr>
            <a:picLocks noChangeAspect="1"/>
          </p:cNvPicPr>
          <p:nvPr/>
        </p:nvPicPr>
        <p:blipFill>
          <a:blip r:embed="rId3"/>
          <a:stretch>
            <a:fillRect/>
          </a:stretch>
        </p:blipFill>
        <p:spPr>
          <a:xfrm>
            <a:off x="232103" y="2626491"/>
            <a:ext cx="1485352" cy="1546116"/>
          </a:xfrm>
          <a:prstGeom prst="rect">
            <a:avLst/>
          </a:prstGeom>
        </p:spPr>
      </p:pic>
    </p:spTree>
    <p:extLst>
      <p:ext uri="{BB962C8B-B14F-4D97-AF65-F5344CB8AC3E}">
        <p14:creationId xmlns:p14="http://schemas.microsoft.com/office/powerpoint/2010/main" val="3404154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Transformation Layer</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952500" lvl="1">
              <a:spcBef>
                <a:spcPts val="0"/>
              </a:spcBef>
            </a:pPr>
            <a:endParaRPr lang="en-US" dirty="0"/>
          </a:p>
          <a:p>
            <a:pPr marL="952500" lvl="1" indent="-342900">
              <a:spcBef>
                <a:spcPts val="0"/>
              </a:spcBef>
            </a:pPr>
            <a:r>
              <a:rPr lang="en-US" b="1" dirty="0"/>
              <a:t>Python PANDAS</a:t>
            </a:r>
          </a:p>
          <a:p>
            <a:pPr marL="1409700" lvl="2">
              <a:spcBef>
                <a:spcPts val="0"/>
              </a:spcBef>
            </a:pPr>
            <a:endParaRPr lang="en-US" dirty="0"/>
          </a:p>
          <a:p>
            <a:pPr marL="1409700" lvl="2">
              <a:spcBef>
                <a:spcPts val="0"/>
              </a:spcBef>
            </a:pPr>
            <a:r>
              <a:rPr lang="en-US" dirty="0"/>
              <a:t>AWESOME tool for quickly transforming data while maintaining basic structures</a:t>
            </a:r>
          </a:p>
          <a:p>
            <a:pPr marL="1409700" lvl="2">
              <a:spcBef>
                <a:spcPts val="0"/>
              </a:spcBef>
            </a:pPr>
            <a:endParaRPr lang="en-US" dirty="0"/>
          </a:p>
          <a:p>
            <a:pPr marL="1409700" lvl="2">
              <a:spcBef>
                <a:spcPts val="0"/>
              </a:spcBef>
            </a:pPr>
            <a:r>
              <a:rPr lang="en-US" dirty="0"/>
              <a:t>Chock FULL of awesome machine learning algorithms</a:t>
            </a:r>
          </a:p>
          <a:p>
            <a:pPr marL="1409700" lvl="2">
              <a:spcBef>
                <a:spcPts val="0"/>
              </a:spcBef>
            </a:pPr>
            <a:endParaRPr lang="en-US" dirty="0"/>
          </a:p>
          <a:p>
            <a:pPr marL="584200" lvl="1" indent="0">
              <a:spcBef>
                <a:spcPts val="0"/>
              </a:spcBef>
              <a:buNone/>
            </a:pP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36</a:t>
            </a:fld>
            <a:endParaRPr/>
          </a:p>
        </p:txBody>
      </p:sp>
      <p:pic>
        <p:nvPicPr>
          <p:cNvPr id="2" name="Picture 1">
            <a:extLst>
              <a:ext uri="{FF2B5EF4-FFF2-40B4-BE49-F238E27FC236}">
                <a16:creationId xmlns:a16="http://schemas.microsoft.com/office/drawing/2014/main" id="{34016E76-3054-AD40-92CF-23E46781E97C}"/>
              </a:ext>
            </a:extLst>
          </p:cNvPr>
          <p:cNvPicPr>
            <a:picLocks noChangeAspect="1"/>
          </p:cNvPicPr>
          <p:nvPr/>
        </p:nvPicPr>
        <p:blipFill>
          <a:blip r:embed="rId3"/>
          <a:stretch>
            <a:fillRect/>
          </a:stretch>
        </p:blipFill>
        <p:spPr>
          <a:xfrm>
            <a:off x="3535680" y="3656475"/>
            <a:ext cx="4400804" cy="2708187"/>
          </a:xfrm>
          <a:prstGeom prst="rect">
            <a:avLst/>
          </a:prstGeom>
        </p:spPr>
      </p:pic>
      <p:sp>
        <p:nvSpPr>
          <p:cNvPr id="6" name="Google Shape;117;p21">
            <a:extLst>
              <a:ext uri="{FF2B5EF4-FFF2-40B4-BE49-F238E27FC236}">
                <a16:creationId xmlns:a16="http://schemas.microsoft.com/office/drawing/2014/main" id="{76ADAF3D-7CCE-E04E-B5FC-031B531CF584}"/>
              </a:ext>
            </a:extLst>
          </p:cNvPr>
          <p:cNvSpPr txBox="1">
            <a:spLocks/>
          </p:cNvSpPr>
          <p:nvPr/>
        </p:nvSpPr>
        <p:spPr>
          <a:xfrm>
            <a:off x="827999" y="1522510"/>
            <a:ext cx="10512000" cy="4680000"/>
          </a:xfrm>
          <a:prstGeom prst="rect">
            <a:avLst/>
          </a:prstGeom>
          <a:noFill/>
          <a:ln>
            <a:noFill/>
          </a:ln>
        </p:spPr>
        <p:txBody>
          <a:bodyPr spcFirstLastPara="1" wrap="square" lIns="90000" tIns="46800" rIns="91425" bIns="457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42900" algn="l" rtl="0">
              <a:lnSpc>
                <a:spcPct val="90000"/>
              </a:lnSpc>
              <a:spcBef>
                <a:spcPts val="500"/>
              </a:spcBef>
              <a:spcAft>
                <a:spcPts val="0"/>
              </a:spcAft>
              <a:buClr>
                <a:srgbClr val="3F3F3F"/>
              </a:buClr>
              <a:buSzPts val="18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42900" algn="l" rtl="0">
              <a:lnSpc>
                <a:spcPct val="90000"/>
              </a:lnSpc>
              <a:spcBef>
                <a:spcPts val="500"/>
              </a:spcBef>
              <a:spcAft>
                <a:spcPts val="0"/>
              </a:spcAft>
              <a:buClr>
                <a:srgbClr val="3F3F3F"/>
              </a:buClr>
              <a:buSzPts val="18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1066800" lvl="2" indent="0">
              <a:spcBef>
                <a:spcPts val="0"/>
              </a:spcBef>
              <a:buFont typeface="Helvetica Neue Light"/>
              <a:buNone/>
            </a:pPr>
            <a:endParaRPr lang="en-US"/>
          </a:p>
          <a:p>
            <a:pPr marL="952500" lvl="1">
              <a:spcBef>
                <a:spcPts val="0"/>
              </a:spcBef>
            </a:pPr>
            <a:endParaRPr lang="en-US"/>
          </a:p>
          <a:p>
            <a:pPr marL="952500" lvl="1" indent="-342900">
              <a:spcBef>
                <a:spcPts val="0"/>
              </a:spcBef>
            </a:pPr>
            <a:r>
              <a:rPr lang="en-US" b="1"/>
              <a:t>Python PANDAS</a:t>
            </a:r>
          </a:p>
          <a:p>
            <a:pPr marL="1409700" lvl="2">
              <a:spcBef>
                <a:spcPts val="0"/>
              </a:spcBef>
            </a:pPr>
            <a:endParaRPr lang="en-US"/>
          </a:p>
          <a:p>
            <a:pPr marL="1409700" lvl="2">
              <a:spcBef>
                <a:spcPts val="0"/>
              </a:spcBef>
            </a:pPr>
            <a:r>
              <a:rPr lang="en-US"/>
              <a:t>AWESOME tool for quickly transforming data while maintaining basic structures</a:t>
            </a:r>
          </a:p>
          <a:p>
            <a:pPr marL="1409700" lvl="2">
              <a:spcBef>
                <a:spcPts val="0"/>
              </a:spcBef>
            </a:pPr>
            <a:endParaRPr lang="en-US"/>
          </a:p>
          <a:p>
            <a:pPr marL="1409700" lvl="2">
              <a:spcBef>
                <a:spcPts val="0"/>
              </a:spcBef>
            </a:pPr>
            <a:r>
              <a:rPr lang="en-US"/>
              <a:t>Chock FULL of awesome machine learning algorithms</a:t>
            </a:r>
          </a:p>
          <a:p>
            <a:pPr marL="1409700" lvl="2">
              <a:spcBef>
                <a:spcPts val="0"/>
              </a:spcBef>
            </a:pPr>
            <a:endParaRPr lang="en-US"/>
          </a:p>
          <a:p>
            <a:pPr marL="584200" lvl="1" indent="0">
              <a:spcBef>
                <a:spcPts val="0"/>
              </a:spcBef>
              <a:buFont typeface="Helvetica Neue Light"/>
              <a:buNone/>
            </a:pPr>
            <a:endParaRPr lang="en-US" dirty="0"/>
          </a:p>
        </p:txBody>
      </p:sp>
      <p:pic>
        <p:nvPicPr>
          <p:cNvPr id="3" name="Picture 2">
            <a:extLst>
              <a:ext uri="{FF2B5EF4-FFF2-40B4-BE49-F238E27FC236}">
                <a16:creationId xmlns:a16="http://schemas.microsoft.com/office/drawing/2014/main" id="{A0D7BF51-3582-5A48-9FCC-4C77B8C5ACBE}"/>
              </a:ext>
            </a:extLst>
          </p:cNvPr>
          <p:cNvPicPr>
            <a:picLocks noChangeAspect="1"/>
          </p:cNvPicPr>
          <p:nvPr/>
        </p:nvPicPr>
        <p:blipFill>
          <a:blip r:embed="rId4"/>
          <a:stretch>
            <a:fillRect/>
          </a:stretch>
        </p:blipFill>
        <p:spPr>
          <a:xfrm>
            <a:off x="327640" y="4018110"/>
            <a:ext cx="2653266" cy="1562883"/>
          </a:xfrm>
          <a:prstGeom prst="rect">
            <a:avLst/>
          </a:prstGeom>
        </p:spPr>
      </p:pic>
    </p:spTree>
    <p:extLst>
      <p:ext uri="{BB962C8B-B14F-4D97-AF65-F5344CB8AC3E}">
        <p14:creationId xmlns:p14="http://schemas.microsoft.com/office/powerpoint/2010/main" val="26153247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So what does the data look like going through?</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066800" lvl="2" indent="0">
              <a:spcBef>
                <a:spcPts val="0"/>
              </a:spcBef>
              <a:buNone/>
            </a:pPr>
            <a:endParaRPr lang="en-US" dirty="0"/>
          </a:p>
          <a:p>
            <a:pPr marL="584200" lvl="1" indent="0">
              <a:spcBef>
                <a:spcPts val="0"/>
              </a:spcBef>
              <a:buNone/>
            </a:pPr>
            <a:r>
              <a:rPr lang="en-US" dirty="0"/>
              <a:t>So how does the data look as it passes through the stream? </a:t>
            </a:r>
          </a:p>
          <a:p>
            <a:pPr marL="584200" lvl="1" indent="0">
              <a:spcBef>
                <a:spcPts val="0"/>
              </a:spcBef>
              <a:buNone/>
            </a:pPr>
            <a:endParaRPr lang="en-US" dirty="0"/>
          </a:p>
          <a:p>
            <a:pPr marL="584200" lvl="1" indent="0">
              <a:spcBef>
                <a:spcPts val="0"/>
              </a:spcBef>
              <a:buNone/>
            </a:pPr>
            <a:r>
              <a:rPr lang="en-US" dirty="0"/>
              <a:t>JSON: JavaScript Object Notation</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37</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79160EA7-C09E-7B46-B52A-882C0D080A8C}"/>
              </a:ext>
            </a:extLst>
          </p:cNvPr>
          <p:cNvPicPr>
            <a:picLocks noChangeAspect="1"/>
          </p:cNvPicPr>
          <p:nvPr/>
        </p:nvPicPr>
        <p:blipFill>
          <a:blip r:embed="rId3"/>
          <a:stretch>
            <a:fillRect/>
          </a:stretch>
        </p:blipFill>
        <p:spPr>
          <a:xfrm>
            <a:off x="3499103" y="2941360"/>
            <a:ext cx="4171515" cy="3408669"/>
          </a:xfrm>
          <a:prstGeom prst="rect">
            <a:avLst/>
          </a:prstGeom>
        </p:spPr>
      </p:pic>
    </p:spTree>
    <p:extLst>
      <p:ext uri="{BB962C8B-B14F-4D97-AF65-F5344CB8AC3E}">
        <p14:creationId xmlns:p14="http://schemas.microsoft.com/office/powerpoint/2010/main" val="22350005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So what does the data look like going through?</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indent="-342900">
              <a:spcBef>
                <a:spcPts val="0"/>
              </a:spcBef>
            </a:pPr>
            <a:r>
              <a:rPr lang="en-US" b="1" dirty="0"/>
              <a:t>AVRO</a:t>
            </a:r>
          </a:p>
          <a:p>
            <a:pPr marL="1384300" lvl="2">
              <a:spcBef>
                <a:spcPts val="0"/>
              </a:spcBef>
            </a:pPr>
            <a:endParaRPr lang="en-US" dirty="0"/>
          </a:p>
          <a:p>
            <a:pPr marL="1384300" lvl="2">
              <a:spcBef>
                <a:spcPts val="0"/>
              </a:spcBef>
            </a:pPr>
            <a:r>
              <a:rPr lang="en-US" dirty="0"/>
              <a:t>Developed by the creator of Hadoop</a:t>
            </a:r>
          </a:p>
          <a:p>
            <a:pPr marL="1384300" lvl="2">
              <a:spcBef>
                <a:spcPts val="0"/>
              </a:spcBef>
            </a:pPr>
            <a:endParaRPr lang="en-US" dirty="0"/>
          </a:p>
          <a:p>
            <a:pPr marL="1384300" lvl="2">
              <a:spcBef>
                <a:spcPts val="0"/>
              </a:spcBef>
            </a:pPr>
            <a:r>
              <a:rPr lang="en-US" dirty="0"/>
              <a:t>Creates schemas using JSON</a:t>
            </a:r>
          </a:p>
          <a:p>
            <a:pPr marL="1384300" lvl="2">
              <a:spcBef>
                <a:spcPts val="0"/>
              </a:spcBef>
            </a:pPr>
            <a:endParaRPr lang="en-US" dirty="0"/>
          </a:p>
          <a:p>
            <a:pPr marL="1384300" lvl="2">
              <a:spcBef>
                <a:spcPts val="0"/>
              </a:spcBef>
            </a:pPr>
            <a:r>
              <a:rPr lang="en-US" dirty="0"/>
              <a:t>Basically it breaks everything down into binary format defined in a SCHEMA. The technical definition is that </a:t>
            </a:r>
            <a:r>
              <a:rPr lang="en-US" dirty="0" err="1"/>
              <a:t>avro</a:t>
            </a:r>
            <a:r>
              <a:rPr lang="en-US" dirty="0"/>
              <a:t>:</a:t>
            </a:r>
          </a:p>
          <a:p>
            <a:pPr marL="1841500" lvl="3">
              <a:spcBef>
                <a:spcPts val="0"/>
              </a:spcBef>
            </a:pPr>
            <a:r>
              <a:rPr lang="en-US" dirty="0"/>
              <a:t>Uses </a:t>
            </a:r>
            <a:r>
              <a:rPr lang="en-US" dirty="0">
                <a:hlinkClick r:id="rId3" tooltip="JSON"/>
              </a:rPr>
              <a:t>JSON</a:t>
            </a:r>
            <a:r>
              <a:rPr lang="en-US" dirty="0"/>
              <a:t> for defining data types and </a:t>
            </a:r>
            <a:r>
              <a:rPr lang="en-US" dirty="0">
                <a:hlinkClick r:id="rId4" tooltip="Communications protocol"/>
              </a:rPr>
              <a:t>protocols</a:t>
            </a:r>
            <a:r>
              <a:rPr lang="en-US" dirty="0"/>
              <a:t>, and serializes data in a compact binary format</a:t>
            </a:r>
          </a:p>
          <a:p>
            <a:pPr marL="1841500" lvl="3">
              <a:spcBef>
                <a:spcPts val="0"/>
              </a:spcBef>
            </a:pPr>
            <a:endParaRPr lang="en-US" dirty="0"/>
          </a:p>
          <a:p>
            <a:pPr marL="1841500" lvl="3">
              <a:spcBef>
                <a:spcPts val="0"/>
              </a:spcBef>
            </a:pPr>
            <a:r>
              <a:rPr lang="en-US" dirty="0"/>
              <a:t>Consider that JSON is defining the METADATA while the DATA itself is stored in BINARY allowing fast access</a:t>
            </a:r>
          </a:p>
          <a:p>
            <a:pPr marL="1384300" lvl="2">
              <a:spcBef>
                <a:spcPts val="0"/>
              </a:spcBef>
            </a:pPr>
            <a:endParaRPr lang="en-US" dirty="0"/>
          </a:p>
          <a:p>
            <a:pPr marL="1041400" lvl="2" indent="0">
              <a:spcBef>
                <a:spcPts val="0"/>
              </a:spcBef>
              <a:buNone/>
            </a:pPr>
            <a:endParaRPr lang="en-US"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38</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0A851360-0FDC-AE40-904F-7C0C09139D34}"/>
              </a:ext>
            </a:extLst>
          </p:cNvPr>
          <p:cNvPicPr>
            <a:picLocks noChangeAspect="1"/>
          </p:cNvPicPr>
          <p:nvPr/>
        </p:nvPicPr>
        <p:blipFill>
          <a:blip r:embed="rId5"/>
          <a:stretch>
            <a:fillRect/>
          </a:stretch>
        </p:blipFill>
        <p:spPr>
          <a:xfrm>
            <a:off x="277430" y="5314661"/>
            <a:ext cx="3085881" cy="1050001"/>
          </a:xfrm>
          <a:prstGeom prst="rect">
            <a:avLst/>
          </a:prstGeom>
        </p:spPr>
      </p:pic>
    </p:spTree>
    <p:extLst>
      <p:ext uri="{BB962C8B-B14F-4D97-AF65-F5344CB8AC3E}">
        <p14:creationId xmlns:p14="http://schemas.microsoft.com/office/powerpoint/2010/main" val="5826941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Parquet file 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indent="-342900">
              <a:spcBef>
                <a:spcPts val="0"/>
              </a:spcBef>
            </a:pPr>
            <a:r>
              <a:rPr lang="en-US" b="1" dirty="0"/>
              <a:t>Parquet</a:t>
            </a:r>
          </a:p>
          <a:p>
            <a:pPr marL="1384300" lvl="2">
              <a:spcBef>
                <a:spcPts val="0"/>
              </a:spcBef>
            </a:pPr>
            <a:endParaRPr lang="en-US" dirty="0"/>
          </a:p>
          <a:p>
            <a:pPr marL="1384300" lvl="2">
              <a:spcBef>
                <a:spcPts val="0"/>
              </a:spcBef>
            </a:pPr>
            <a:r>
              <a:rPr lang="en-US" dirty="0"/>
              <a:t>Apache Parquet is designed for efficient as well as performant flat columnar storage format of data compared to row based files like CSV or TSV files</a:t>
            </a:r>
          </a:p>
          <a:p>
            <a:pPr marL="1041400" lvl="2" indent="0">
              <a:spcBef>
                <a:spcPts val="0"/>
              </a:spcBef>
              <a:buNone/>
            </a:pPr>
            <a:endParaRPr lang="en-US" dirty="0"/>
          </a:p>
          <a:p>
            <a:pPr marL="1384300" lvl="2">
              <a:spcBef>
                <a:spcPts val="0"/>
              </a:spcBef>
            </a:pPr>
            <a:r>
              <a:rPr lang="en-US" dirty="0"/>
              <a:t>Parquet is optimized to work with complex data in bulk and features different ways for efficient data compression and encoding types. </a:t>
            </a:r>
          </a:p>
          <a:p>
            <a:pPr marL="1041400" lvl="2" indent="0">
              <a:spcBef>
                <a:spcPts val="0"/>
              </a:spcBef>
              <a:buNone/>
            </a:pPr>
            <a:endParaRPr lang="en-US" dirty="0"/>
          </a:p>
          <a:p>
            <a:pPr marL="1384300" lvl="2">
              <a:spcBef>
                <a:spcPts val="0"/>
              </a:spcBef>
            </a:pPr>
            <a:r>
              <a:rPr lang="en-US" dirty="0"/>
              <a:t>When querying, columnar storage you can skip over the non-relevant data very quickly. As a result, aggregation queries are less time consuming compared to row-oriented databases (or files like CSV or TSV)</a:t>
            </a:r>
          </a:p>
          <a:p>
            <a:pPr marL="1384300" lvl="2">
              <a:spcBef>
                <a:spcPts val="0"/>
              </a:spcBef>
            </a:pPr>
            <a:endParaRPr lang="en-US" dirty="0"/>
          </a:p>
          <a:p>
            <a:pPr marL="1384300" lvl="2">
              <a:spcBef>
                <a:spcPts val="0"/>
              </a:spcBef>
            </a:pPr>
            <a:r>
              <a:rPr lang="en-US" dirty="0"/>
              <a:t>Parquet is built from the ground up. Hence it is able to support advanced nested data structures. The layout of Parquet data files is optimized for queries that process large volumes of data, in the gigabyte range for each individual file.</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39</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B42399C9-A118-024A-AFAF-FD770CCE51CD}"/>
              </a:ext>
            </a:extLst>
          </p:cNvPr>
          <p:cNvPicPr>
            <a:picLocks noChangeAspect="1"/>
          </p:cNvPicPr>
          <p:nvPr/>
        </p:nvPicPr>
        <p:blipFill>
          <a:blip r:embed="rId3"/>
          <a:stretch>
            <a:fillRect/>
          </a:stretch>
        </p:blipFill>
        <p:spPr>
          <a:xfrm>
            <a:off x="0" y="3852000"/>
            <a:ext cx="1704925" cy="1277048"/>
          </a:xfrm>
          <a:prstGeom prst="rect">
            <a:avLst/>
          </a:prstGeom>
        </p:spPr>
      </p:pic>
    </p:spTree>
    <p:extLst>
      <p:ext uri="{BB962C8B-B14F-4D97-AF65-F5344CB8AC3E}">
        <p14:creationId xmlns:p14="http://schemas.microsoft.com/office/powerpoint/2010/main" val="4257019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952497" y="324000"/>
            <a:ext cx="11232000" cy="90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3F3F3F"/>
              </a:buClr>
              <a:buSzPts val="3200"/>
              <a:buFont typeface="Helvetica Neue Light"/>
              <a:buNone/>
            </a:pPr>
            <a:r>
              <a:rPr lang="en-US">
                <a:solidFill>
                  <a:srgbClr val="3F3F3F"/>
                </a:solidFill>
              </a:rPr>
              <a:t>Our Practitioners</a:t>
            </a:r>
            <a:endParaRPr/>
          </a:p>
        </p:txBody>
      </p:sp>
      <p:pic>
        <p:nvPicPr>
          <p:cNvPr id="97" name="Google Shape;97;p19"/>
          <p:cNvPicPr preferRelativeResize="0">
            <a:picLocks noGrp="1"/>
          </p:cNvPicPr>
          <p:nvPr>
            <p:ph type="body" idx="1"/>
          </p:nvPr>
        </p:nvPicPr>
        <p:blipFill rotWithShape="1">
          <a:blip r:embed="rId3">
            <a:alphaModFix/>
          </a:blip>
          <a:srcRect/>
          <a:stretch/>
        </p:blipFill>
        <p:spPr>
          <a:xfrm>
            <a:off x="-683158" y="1537400"/>
            <a:ext cx="13284900" cy="4660200"/>
          </a:xfrm>
          <a:prstGeom prst="rect">
            <a:avLst/>
          </a:prstGeom>
          <a:noFill/>
          <a:ln>
            <a:noFill/>
          </a:ln>
        </p:spPr>
      </p:pic>
      <p:sp>
        <p:nvSpPr>
          <p:cNvPr id="98" name="Google Shape;98;p19"/>
          <p:cNvSpPr txBox="1">
            <a:spLocks noGrp="1"/>
          </p:cNvSpPr>
          <p:nvPr>
            <p:ph type="sldNum" idx="12"/>
          </p:nvPr>
        </p:nvSpPr>
        <p:spPr>
          <a:xfrm>
            <a:off x="11339999" y="6537324"/>
            <a:ext cx="834000" cy="298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99" name="Google Shape;99;p19"/>
          <p:cNvSpPr txBox="1"/>
          <p:nvPr/>
        </p:nvSpPr>
        <p:spPr>
          <a:xfrm>
            <a:off x="950426" y="1890940"/>
            <a:ext cx="27327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250 best selling </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books authored</a:t>
            </a:r>
            <a:endParaRPr sz="1600">
              <a:solidFill>
                <a:srgbClr val="3F3F3F"/>
              </a:solidFill>
              <a:latin typeface="Helvetica Neue Light"/>
              <a:ea typeface="Helvetica Neue Light"/>
              <a:cs typeface="Helvetica Neue Light"/>
              <a:sym typeface="Helvetica Neue Light"/>
            </a:endParaRPr>
          </a:p>
        </p:txBody>
      </p:sp>
      <p:sp>
        <p:nvSpPr>
          <p:cNvPr id="100" name="Google Shape;100;p19"/>
          <p:cNvSpPr txBox="1"/>
          <p:nvPr/>
        </p:nvSpPr>
        <p:spPr>
          <a:xfrm>
            <a:off x="673385" y="2940455"/>
            <a:ext cx="26055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 years of training</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a:t>
            </a:r>
            <a:endParaRPr sz="1600">
              <a:solidFill>
                <a:srgbClr val="3F3F3F"/>
              </a:solidFill>
              <a:latin typeface="Helvetica Neue Light"/>
              <a:ea typeface="Helvetica Neue Light"/>
              <a:cs typeface="Helvetica Neue Light"/>
              <a:sym typeface="Helvetica Neue Light"/>
            </a:endParaRPr>
          </a:p>
        </p:txBody>
      </p:sp>
      <p:sp>
        <p:nvSpPr>
          <p:cNvPr id="101" name="Google Shape;101;p19"/>
          <p:cNvSpPr txBox="1"/>
          <p:nvPr/>
        </p:nvSpPr>
        <p:spPr>
          <a:xfrm>
            <a:off x="1228631" y="3990716"/>
            <a:ext cx="2605500" cy="8310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750,000 practitioner led</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training hours</a:t>
            </a:r>
            <a:endParaRPr/>
          </a:p>
          <a:p>
            <a:pPr marL="0" marR="0" lvl="0" indent="0" algn="r" rtl="0">
              <a:spcBef>
                <a:spcPts val="0"/>
              </a:spcBef>
              <a:spcAft>
                <a:spcPts val="0"/>
              </a:spcAft>
              <a:buNone/>
            </a:pPr>
            <a:endParaRPr sz="1600">
              <a:solidFill>
                <a:srgbClr val="3F3F3F"/>
              </a:solidFill>
              <a:latin typeface="Helvetica Neue Light"/>
              <a:ea typeface="Helvetica Neue Light"/>
              <a:cs typeface="Helvetica Neue Light"/>
              <a:sym typeface="Helvetica Neue Light"/>
            </a:endParaRPr>
          </a:p>
        </p:txBody>
      </p:sp>
      <p:sp>
        <p:nvSpPr>
          <p:cNvPr id="102" name="Google Shape;102;p19"/>
          <p:cNvSpPr txBox="1"/>
          <p:nvPr/>
        </p:nvSpPr>
        <p:spPr>
          <a:xfrm>
            <a:off x="8277919" y="1891114"/>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150 engagements speaking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at industry conferences </a:t>
            </a:r>
            <a:endParaRPr sz="1600">
              <a:solidFill>
                <a:srgbClr val="3F3F3F"/>
              </a:solidFill>
              <a:latin typeface="Helvetica Neue Light"/>
              <a:ea typeface="Helvetica Neue Light"/>
              <a:cs typeface="Helvetica Neue Light"/>
              <a:sym typeface="Helvetica Neue Light"/>
            </a:endParaRPr>
          </a:p>
        </p:txBody>
      </p:sp>
      <p:sp>
        <p:nvSpPr>
          <p:cNvPr id="103" name="Google Shape;103;p19"/>
          <p:cNvSpPr txBox="1"/>
          <p:nvPr/>
        </p:nvSpPr>
        <p:spPr>
          <a:xfrm>
            <a:off x="8708931" y="2952408"/>
            <a:ext cx="26055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Over 17 years of industry</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 per instructor</a:t>
            </a:r>
            <a:endParaRPr sz="1600">
              <a:solidFill>
                <a:srgbClr val="3F3F3F"/>
              </a:solidFill>
              <a:latin typeface="Helvetica Neue Light"/>
              <a:ea typeface="Helvetica Neue Light"/>
              <a:cs typeface="Helvetica Neue Light"/>
              <a:sym typeface="Helvetica Neue Light"/>
            </a:endParaRPr>
          </a:p>
        </p:txBody>
      </p:sp>
      <p:sp>
        <p:nvSpPr>
          <p:cNvPr id="104" name="Google Shape;104;p19"/>
          <p:cNvSpPr txBox="1"/>
          <p:nvPr/>
        </p:nvSpPr>
        <p:spPr>
          <a:xfrm>
            <a:off x="8186778" y="3977269"/>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125 certifications in leading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technologies </a:t>
            </a:r>
            <a:endParaRPr sz="1600">
              <a:solidFill>
                <a:srgbClr val="3F3F3F"/>
              </a:solidFill>
              <a:latin typeface="Helvetica Neue Light"/>
              <a:ea typeface="Helvetica Neue Light"/>
              <a:cs typeface="Helvetica Neue Light"/>
              <a:sym typeface="Helvetica Neue Light"/>
            </a:endParaRPr>
          </a:p>
        </p:txBody>
      </p:sp>
      <p:sp>
        <p:nvSpPr>
          <p:cNvPr id="105" name="Google Shape;105;p19"/>
          <p:cNvSpPr txBox="1"/>
          <p:nvPr/>
        </p:nvSpPr>
        <p:spPr>
          <a:xfrm>
            <a:off x="6408522" y="5331630"/>
            <a:ext cx="26679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95% instructor satisfaction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D5C24-590F-1348-BB1B-8116BA6D6B24}"/>
              </a:ext>
            </a:extLst>
          </p:cNvPr>
          <p:cNvSpPr>
            <a:spLocks noGrp="1"/>
          </p:cNvSpPr>
          <p:nvPr>
            <p:ph type="title"/>
          </p:nvPr>
        </p:nvSpPr>
        <p:spPr/>
        <p:txBody>
          <a:bodyPr/>
          <a:lstStyle/>
          <a:p>
            <a:r>
              <a:rPr lang="en-US" dirty="0"/>
              <a:t>Parquet file storage</a:t>
            </a:r>
          </a:p>
        </p:txBody>
      </p:sp>
      <p:sp>
        <p:nvSpPr>
          <p:cNvPr id="3" name="Text Placeholder 2">
            <a:extLst>
              <a:ext uri="{FF2B5EF4-FFF2-40B4-BE49-F238E27FC236}">
                <a16:creationId xmlns:a16="http://schemas.microsoft.com/office/drawing/2014/main" id="{305AA7E1-C395-B346-9FDF-20B80668134E}"/>
              </a:ext>
            </a:extLst>
          </p:cNvPr>
          <p:cNvSpPr>
            <a:spLocks noGrp="1"/>
          </p:cNvSpPr>
          <p:nvPr>
            <p:ph type="body" idx="1"/>
          </p:nvPr>
        </p:nvSpPr>
        <p:spPr/>
        <p:txBody>
          <a:bodyPr/>
          <a:lstStyle/>
          <a:p>
            <a:r>
              <a:rPr lang="en-US" dirty="0"/>
              <a:t>Parquet is built to support flexible compression options and efficient encoding schemes. As the data type for each column is quite similar, the compression of each column is straightforward (which makes queries even faster). </a:t>
            </a:r>
          </a:p>
          <a:p>
            <a:r>
              <a:rPr lang="en-US" dirty="0"/>
              <a:t>Data can be compressed by using one of the several codecs available; as a result, different data files can be compressed differently.</a:t>
            </a:r>
          </a:p>
          <a:p>
            <a:endParaRPr lang="en-US" dirty="0"/>
          </a:p>
          <a:p>
            <a:r>
              <a:rPr lang="en-US" b="1" dirty="0"/>
              <a:t>Basically- Parquet is made to be flexible enough to store various types of data efficiently</a:t>
            </a:r>
          </a:p>
        </p:txBody>
      </p:sp>
      <p:sp>
        <p:nvSpPr>
          <p:cNvPr id="4" name="Slide Number Placeholder 3">
            <a:extLst>
              <a:ext uri="{FF2B5EF4-FFF2-40B4-BE49-F238E27FC236}">
                <a16:creationId xmlns:a16="http://schemas.microsoft.com/office/drawing/2014/main" id="{705C35FF-0315-DD49-A3E1-58ABE6D8B28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40</a:t>
            </a:fld>
            <a:endParaRPr lang="en-US"/>
          </a:p>
        </p:txBody>
      </p:sp>
    </p:spTree>
    <p:extLst>
      <p:ext uri="{BB962C8B-B14F-4D97-AF65-F5344CB8AC3E}">
        <p14:creationId xmlns:p14="http://schemas.microsoft.com/office/powerpoint/2010/main" val="10039421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DDB78-20CA-D445-B6C6-D4E64717AE51}"/>
              </a:ext>
            </a:extLst>
          </p:cNvPr>
          <p:cNvSpPr>
            <a:spLocks noGrp="1"/>
          </p:cNvSpPr>
          <p:nvPr>
            <p:ph type="title"/>
          </p:nvPr>
        </p:nvSpPr>
        <p:spPr/>
        <p:txBody>
          <a:bodyPr/>
          <a:lstStyle/>
          <a:p>
            <a:r>
              <a:rPr lang="en-US" dirty="0"/>
              <a:t>Parquet</a:t>
            </a:r>
          </a:p>
        </p:txBody>
      </p:sp>
      <p:sp>
        <p:nvSpPr>
          <p:cNvPr id="4" name="Slide Number Placeholder 3">
            <a:extLst>
              <a:ext uri="{FF2B5EF4-FFF2-40B4-BE49-F238E27FC236}">
                <a16:creationId xmlns:a16="http://schemas.microsoft.com/office/drawing/2014/main" id="{CF0D4958-E173-AC49-9DB0-9BC6D69FCA8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41</a:t>
            </a:fld>
            <a:endParaRPr lang="en-US"/>
          </a:p>
        </p:txBody>
      </p:sp>
      <p:graphicFrame>
        <p:nvGraphicFramePr>
          <p:cNvPr id="5" name="Table 4">
            <a:extLst>
              <a:ext uri="{FF2B5EF4-FFF2-40B4-BE49-F238E27FC236}">
                <a16:creationId xmlns:a16="http://schemas.microsoft.com/office/drawing/2014/main" id="{EFCEC0C2-04B5-694B-A16B-DF2163EF19CC}"/>
              </a:ext>
            </a:extLst>
          </p:cNvPr>
          <p:cNvGraphicFramePr>
            <a:graphicFrameLocks noGrp="1"/>
          </p:cNvGraphicFramePr>
          <p:nvPr>
            <p:extLst>
              <p:ext uri="{D42A27DB-BD31-4B8C-83A1-F6EECF244321}">
                <p14:modId xmlns:p14="http://schemas.microsoft.com/office/powerpoint/2010/main" val="4058044195"/>
              </p:ext>
            </p:extLst>
          </p:nvPr>
        </p:nvGraphicFramePr>
        <p:xfrm>
          <a:off x="788276" y="2028497"/>
          <a:ext cx="10625960" cy="2084596"/>
        </p:xfrm>
        <a:graphic>
          <a:graphicData uri="http://schemas.openxmlformats.org/drawingml/2006/table">
            <a:tbl>
              <a:tblPr firstRow="1" bandRow="1">
                <a:tableStyleId>{5C22544A-7EE6-4342-B048-85BDC9FD1C3A}</a:tableStyleId>
              </a:tblPr>
              <a:tblGrid>
                <a:gridCol w="2125192">
                  <a:extLst>
                    <a:ext uri="{9D8B030D-6E8A-4147-A177-3AD203B41FA5}">
                      <a16:colId xmlns:a16="http://schemas.microsoft.com/office/drawing/2014/main" val="2372079867"/>
                    </a:ext>
                  </a:extLst>
                </a:gridCol>
                <a:gridCol w="2125192">
                  <a:extLst>
                    <a:ext uri="{9D8B030D-6E8A-4147-A177-3AD203B41FA5}">
                      <a16:colId xmlns:a16="http://schemas.microsoft.com/office/drawing/2014/main" val="3371617370"/>
                    </a:ext>
                  </a:extLst>
                </a:gridCol>
                <a:gridCol w="2125192">
                  <a:extLst>
                    <a:ext uri="{9D8B030D-6E8A-4147-A177-3AD203B41FA5}">
                      <a16:colId xmlns:a16="http://schemas.microsoft.com/office/drawing/2014/main" val="480658185"/>
                    </a:ext>
                  </a:extLst>
                </a:gridCol>
                <a:gridCol w="2125192">
                  <a:extLst>
                    <a:ext uri="{9D8B030D-6E8A-4147-A177-3AD203B41FA5}">
                      <a16:colId xmlns:a16="http://schemas.microsoft.com/office/drawing/2014/main" val="3692625149"/>
                    </a:ext>
                  </a:extLst>
                </a:gridCol>
                <a:gridCol w="2125192">
                  <a:extLst>
                    <a:ext uri="{9D8B030D-6E8A-4147-A177-3AD203B41FA5}">
                      <a16:colId xmlns:a16="http://schemas.microsoft.com/office/drawing/2014/main" val="4083083469"/>
                    </a:ext>
                  </a:extLst>
                </a:gridCol>
              </a:tblGrid>
              <a:tr h="371738">
                <a:tc>
                  <a:txBody>
                    <a:bodyPr/>
                    <a:lstStyle/>
                    <a:p>
                      <a:r>
                        <a:rPr lang="en-US" sz="2000" dirty="0" err="1"/>
                        <a:t>DataSet</a:t>
                      </a:r>
                      <a:endParaRPr lang="en-US" sz="2000" dirty="0"/>
                    </a:p>
                  </a:txBody>
                  <a:tcPr/>
                </a:tc>
                <a:tc>
                  <a:txBody>
                    <a:bodyPr/>
                    <a:lstStyle/>
                    <a:p>
                      <a:r>
                        <a:rPr lang="en-US" sz="2000" dirty="0"/>
                        <a:t>Size on Amazon S3</a:t>
                      </a:r>
                    </a:p>
                  </a:txBody>
                  <a:tcPr/>
                </a:tc>
                <a:tc>
                  <a:txBody>
                    <a:bodyPr/>
                    <a:lstStyle/>
                    <a:p>
                      <a:r>
                        <a:rPr lang="en-US" sz="2000" dirty="0"/>
                        <a:t>Query Run time</a:t>
                      </a:r>
                    </a:p>
                  </a:txBody>
                  <a:tcPr/>
                </a:tc>
                <a:tc>
                  <a:txBody>
                    <a:bodyPr/>
                    <a:lstStyle/>
                    <a:p>
                      <a:r>
                        <a:rPr lang="en-US" sz="2000" dirty="0"/>
                        <a:t>Data Scanned</a:t>
                      </a:r>
                    </a:p>
                  </a:txBody>
                  <a:tcPr/>
                </a:tc>
                <a:tc>
                  <a:txBody>
                    <a:bodyPr/>
                    <a:lstStyle/>
                    <a:p>
                      <a:r>
                        <a:rPr lang="en-US" sz="2000" dirty="0"/>
                        <a:t>Cost</a:t>
                      </a:r>
                    </a:p>
                  </a:txBody>
                  <a:tcPr/>
                </a:tc>
                <a:extLst>
                  <a:ext uri="{0D108BD9-81ED-4DB2-BD59-A6C34878D82A}">
                    <a16:rowId xmlns:a16="http://schemas.microsoft.com/office/drawing/2014/main" val="1458798326"/>
                  </a:ext>
                </a:extLst>
              </a:tr>
              <a:tr h="371738">
                <a:tc>
                  <a:txBody>
                    <a:bodyPr/>
                    <a:lstStyle/>
                    <a:p>
                      <a:r>
                        <a:rPr lang="en-US" sz="1800" dirty="0"/>
                        <a:t>CSV Files</a:t>
                      </a:r>
                    </a:p>
                  </a:txBody>
                  <a:tcPr/>
                </a:tc>
                <a:tc>
                  <a:txBody>
                    <a:bodyPr/>
                    <a:lstStyle/>
                    <a:p>
                      <a:r>
                        <a:rPr lang="en-US" sz="1800" dirty="0"/>
                        <a:t>1 </a:t>
                      </a:r>
                      <a:r>
                        <a:rPr lang="en-US" sz="1800" dirty="0" err="1"/>
                        <a:t>Terrabyte</a:t>
                      </a:r>
                      <a:endParaRPr lang="en-US" sz="1800" dirty="0"/>
                    </a:p>
                  </a:txBody>
                  <a:tcPr/>
                </a:tc>
                <a:tc>
                  <a:txBody>
                    <a:bodyPr/>
                    <a:lstStyle/>
                    <a:p>
                      <a:r>
                        <a:rPr lang="en-US" sz="1800" dirty="0"/>
                        <a:t>236 seconds</a:t>
                      </a:r>
                    </a:p>
                  </a:txBody>
                  <a:tcPr/>
                </a:tc>
                <a:tc>
                  <a:txBody>
                    <a:bodyPr/>
                    <a:lstStyle/>
                    <a:p>
                      <a:r>
                        <a:rPr lang="en-US" sz="1800" dirty="0"/>
                        <a:t>1.15 TB</a:t>
                      </a:r>
                    </a:p>
                  </a:txBody>
                  <a:tcPr/>
                </a:tc>
                <a:tc>
                  <a:txBody>
                    <a:bodyPr/>
                    <a:lstStyle/>
                    <a:p>
                      <a:r>
                        <a:rPr lang="en-US" sz="1800" dirty="0"/>
                        <a:t>$5.75</a:t>
                      </a:r>
                    </a:p>
                  </a:txBody>
                  <a:tcPr/>
                </a:tc>
                <a:extLst>
                  <a:ext uri="{0D108BD9-81ED-4DB2-BD59-A6C34878D82A}">
                    <a16:rowId xmlns:a16="http://schemas.microsoft.com/office/drawing/2014/main" val="1681247339"/>
                  </a:ext>
                </a:extLst>
              </a:tr>
              <a:tr h="371738">
                <a:tc>
                  <a:txBody>
                    <a:bodyPr/>
                    <a:lstStyle/>
                    <a:p>
                      <a:r>
                        <a:rPr lang="en-US" sz="1800" dirty="0"/>
                        <a:t>Parquet Format</a:t>
                      </a:r>
                    </a:p>
                  </a:txBody>
                  <a:tcPr/>
                </a:tc>
                <a:tc>
                  <a:txBody>
                    <a:bodyPr/>
                    <a:lstStyle/>
                    <a:p>
                      <a:r>
                        <a:rPr lang="en-US" sz="1800" dirty="0"/>
                        <a:t>130 GB</a:t>
                      </a:r>
                    </a:p>
                  </a:txBody>
                  <a:tcPr/>
                </a:tc>
                <a:tc>
                  <a:txBody>
                    <a:bodyPr/>
                    <a:lstStyle/>
                    <a:p>
                      <a:r>
                        <a:rPr lang="en-US" sz="1800" dirty="0"/>
                        <a:t>6.78 seconds</a:t>
                      </a:r>
                    </a:p>
                  </a:txBody>
                  <a:tcPr/>
                </a:tc>
                <a:tc>
                  <a:txBody>
                    <a:bodyPr/>
                    <a:lstStyle/>
                    <a:p>
                      <a:r>
                        <a:rPr lang="en-US" sz="1800" dirty="0"/>
                        <a:t>2.51GB</a:t>
                      </a:r>
                    </a:p>
                  </a:txBody>
                  <a:tcPr/>
                </a:tc>
                <a:tc>
                  <a:txBody>
                    <a:bodyPr/>
                    <a:lstStyle/>
                    <a:p>
                      <a:r>
                        <a:rPr lang="en-US" sz="1800" dirty="0"/>
                        <a:t>$0.01</a:t>
                      </a:r>
                    </a:p>
                  </a:txBody>
                  <a:tcPr/>
                </a:tc>
                <a:extLst>
                  <a:ext uri="{0D108BD9-81ED-4DB2-BD59-A6C34878D82A}">
                    <a16:rowId xmlns:a16="http://schemas.microsoft.com/office/drawing/2014/main" val="4075907549"/>
                  </a:ext>
                </a:extLst>
              </a:tr>
              <a:tr h="371738">
                <a:tc>
                  <a:txBody>
                    <a:bodyPr/>
                    <a:lstStyle/>
                    <a:p>
                      <a:r>
                        <a:rPr lang="en-US" sz="1800" b="1" dirty="0"/>
                        <a:t>Savings</a:t>
                      </a:r>
                    </a:p>
                  </a:txBody>
                  <a:tcPr/>
                </a:tc>
                <a:tc>
                  <a:txBody>
                    <a:bodyPr/>
                    <a:lstStyle/>
                    <a:p>
                      <a:r>
                        <a:rPr lang="en-US" sz="1800" dirty="0"/>
                        <a:t>87% less when using Parquet</a:t>
                      </a:r>
                    </a:p>
                  </a:txBody>
                  <a:tcPr/>
                </a:tc>
                <a:tc>
                  <a:txBody>
                    <a:bodyPr/>
                    <a:lstStyle/>
                    <a:p>
                      <a:r>
                        <a:rPr lang="en-US" sz="1800" dirty="0"/>
                        <a:t>34x faster</a:t>
                      </a:r>
                    </a:p>
                  </a:txBody>
                  <a:tcPr/>
                </a:tc>
                <a:tc>
                  <a:txBody>
                    <a:bodyPr/>
                    <a:lstStyle/>
                    <a:p>
                      <a:r>
                        <a:rPr lang="en-US" sz="1800" dirty="0"/>
                        <a:t>99% less data scanned</a:t>
                      </a:r>
                    </a:p>
                  </a:txBody>
                  <a:tcPr/>
                </a:tc>
                <a:tc>
                  <a:txBody>
                    <a:bodyPr/>
                    <a:lstStyle/>
                    <a:p>
                      <a:r>
                        <a:rPr lang="en-US" sz="1800" dirty="0"/>
                        <a:t>99.7% savings</a:t>
                      </a:r>
                    </a:p>
                  </a:txBody>
                  <a:tcPr/>
                </a:tc>
                <a:extLst>
                  <a:ext uri="{0D108BD9-81ED-4DB2-BD59-A6C34878D82A}">
                    <a16:rowId xmlns:a16="http://schemas.microsoft.com/office/drawing/2014/main" val="2469609350"/>
                  </a:ext>
                </a:extLst>
              </a:tr>
            </a:tbl>
          </a:graphicData>
        </a:graphic>
      </p:graphicFrame>
      <p:pic>
        <p:nvPicPr>
          <p:cNvPr id="7" name="Picture 6">
            <a:extLst>
              <a:ext uri="{FF2B5EF4-FFF2-40B4-BE49-F238E27FC236}">
                <a16:creationId xmlns:a16="http://schemas.microsoft.com/office/drawing/2014/main" id="{EF364862-A384-A14A-B17C-10B4581B8F9B}"/>
              </a:ext>
            </a:extLst>
          </p:cNvPr>
          <p:cNvPicPr>
            <a:picLocks noChangeAspect="1"/>
          </p:cNvPicPr>
          <p:nvPr/>
        </p:nvPicPr>
        <p:blipFill>
          <a:blip r:embed="rId2"/>
          <a:stretch>
            <a:fillRect/>
          </a:stretch>
        </p:blipFill>
        <p:spPr>
          <a:xfrm>
            <a:off x="5076684" y="4579301"/>
            <a:ext cx="1860143" cy="1860143"/>
          </a:xfrm>
          <a:prstGeom prst="rect">
            <a:avLst/>
          </a:prstGeom>
        </p:spPr>
      </p:pic>
    </p:spTree>
    <p:extLst>
      <p:ext uri="{BB962C8B-B14F-4D97-AF65-F5344CB8AC3E}">
        <p14:creationId xmlns:p14="http://schemas.microsoft.com/office/powerpoint/2010/main" val="1135761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Storage Tools</a:t>
            </a:r>
            <a:endParaRPr b="1" dirty="0"/>
          </a:p>
        </p:txBody>
      </p:sp>
    </p:spTree>
    <p:extLst>
      <p:ext uri="{BB962C8B-B14F-4D97-AF65-F5344CB8AC3E}">
        <p14:creationId xmlns:p14="http://schemas.microsoft.com/office/powerpoint/2010/main" val="804254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a:spcBef>
                <a:spcPts val="0"/>
              </a:spcBef>
            </a:pPr>
            <a:r>
              <a:rPr lang="en-US" dirty="0"/>
              <a:t>So at this point in our journey we’ve been through GETTING DATA, and TRANSFORMING data. </a:t>
            </a:r>
          </a:p>
          <a:p>
            <a:pPr marL="927100" lvl="1">
              <a:spcBef>
                <a:spcPts val="0"/>
              </a:spcBef>
            </a:pPr>
            <a:endParaRPr lang="en-US" dirty="0"/>
          </a:p>
          <a:p>
            <a:pPr marL="927100" lvl="1">
              <a:spcBef>
                <a:spcPts val="0"/>
              </a:spcBef>
            </a:pPr>
            <a:r>
              <a:rPr lang="en-US" dirty="0"/>
              <a:t>Our final step here is “STORING DATA”– the final step in the “flow of data” through our system.</a:t>
            </a:r>
          </a:p>
          <a:p>
            <a:pPr marL="927100" lvl="1">
              <a:spcBef>
                <a:spcPts val="0"/>
              </a:spcBef>
            </a:pPr>
            <a:endParaRPr lang="en-US" dirty="0"/>
          </a:p>
          <a:p>
            <a:pPr marL="927100" lvl="1">
              <a:spcBef>
                <a:spcPts val="0"/>
              </a:spcBef>
            </a:pPr>
            <a:r>
              <a:rPr lang="en-US" dirty="0"/>
              <a:t>We have numerous tools here at our disposal:</a:t>
            </a:r>
          </a:p>
          <a:p>
            <a:pPr marL="927100" lvl="1">
              <a:spcBef>
                <a:spcPts val="0"/>
              </a:spcBef>
            </a:pPr>
            <a:endParaRPr lang="en-US" dirty="0"/>
          </a:p>
          <a:p>
            <a:pPr marL="1384300" lvl="2">
              <a:spcBef>
                <a:spcPts val="0"/>
              </a:spcBef>
            </a:pPr>
            <a:r>
              <a:rPr lang="en-US" dirty="0"/>
              <a:t>S3 Bucket</a:t>
            </a:r>
          </a:p>
          <a:p>
            <a:pPr marL="1384300" lvl="2">
              <a:spcBef>
                <a:spcPts val="0"/>
              </a:spcBef>
            </a:pPr>
            <a:r>
              <a:rPr lang="en-US" dirty="0"/>
              <a:t>Mounted System</a:t>
            </a:r>
          </a:p>
          <a:p>
            <a:pPr marL="1384300" lvl="2">
              <a:spcBef>
                <a:spcPts val="0"/>
              </a:spcBef>
            </a:pPr>
            <a:r>
              <a:rPr lang="en-US" dirty="0"/>
              <a:t>Relational Database Management System</a:t>
            </a:r>
          </a:p>
          <a:p>
            <a:pPr marL="1384300" lvl="2">
              <a:spcBef>
                <a:spcPts val="0"/>
              </a:spcBef>
            </a:pPr>
            <a:r>
              <a:rPr lang="en-US" dirty="0"/>
              <a:t>NOSQL</a:t>
            </a:r>
          </a:p>
          <a:p>
            <a:pPr marL="1841500" lvl="3">
              <a:spcBef>
                <a:spcPts val="0"/>
              </a:spcBef>
            </a:pPr>
            <a:r>
              <a:rPr lang="en-US" dirty="0"/>
              <a:t>MongoDB</a:t>
            </a:r>
          </a:p>
          <a:p>
            <a:pPr marL="1841500" lvl="3">
              <a:spcBef>
                <a:spcPts val="0"/>
              </a:spcBef>
            </a:pPr>
            <a:r>
              <a:rPr lang="en-US" dirty="0"/>
              <a:t>DynamoDB</a:t>
            </a:r>
          </a:p>
          <a:p>
            <a:pPr marL="1841500" lvl="3">
              <a:spcBef>
                <a:spcPts val="0"/>
              </a:spcBef>
            </a:pPr>
            <a:r>
              <a:rPr lang="en-US" dirty="0"/>
              <a:t>Hadoop</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43</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3D4E48C9-4D51-B144-897D-1987E8D0B404}"/>
              </a:ext>
            </a:extLst>
          </p:cNvPr>
          <p:cNvPicPr>
            <a:picLocks noChangeAspect="1"/>
          </p:cNvPicPr>
          <p:nvPr/>
        </p:nvPicPr>
        <p:blipFill>
          <a:blip r:embed="rId3"/>
          <a:stretch>
            <a:fillRect/>
          </a:stretch>
        </p:blipFill>
        <p:spPr>
          <a:xfrm>
            <a:off x="9440032" y="4361793"/>
            <a:ext cx="1414526" cy="1414526"/>
          </a:xfrm>
          <a:prstGeom prst="rect">
            <a:avLst/>
          </a:prstGeom>
        </p:spPr>
      </p:pic>
      <p:pic>
        <p:nvPicPr>
          <p:cNvPr id="4" name="Picture 3">
            <a:extLst>
              <a:ext uri="{FF2B5EF4-FFF2-40B4-BE49-F238E27FC236}">
                <a16:creationId xmlns:a16="http://schemas.microsoft.com/office/drawing/2014/main" id="{FE234256-1E41-3143-99B5-CDB8502DFB58}"/>
              </a:ext>
            </a:extLst>
          </p:cNvPr>
          <p:cNvPicPr>
            <a:picLocks noChangeAspect="1"/>
          </p:cNvPicPr>
          <p:nvPr/>
        </p:nvPicPr>
        <p:blipFill>
          <a:blip r:embed="rId4"/>
          <a:stretch>
            <a:fillRect/>
          </a:stretch>
        </p:blipFill>
        <p:spPr>
          <a:xfrm>
            <a:off x="8944303" y="2793068"/>
            <a:ext cx="1428750" cy="1428750"/>
          </a:xfrm>
          <a:prstGeom prst="rect">
            <a:avLst/>
          </a:prstGeom>
        </p:spPr>
      </p:pic>
    </p:spTree>
    <p:extLst>
      <p:ext uri="{BB962C8B-B14F-4D97-AF65-F5344CB8AC3E}">
        <p14:creationId xmlns:p14="http://schemas.microsoft.com/office/powerpoint/2010/main" val="35308044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a:spcBef>
                <a:spcPts val="0"/>
              </a:spcBef>
            </a:pPr>
            <a:r>
              <a:rPr lang="en-US" dirty="0"/>
              <a:t>S3 Buckets/Google Storage</a:t>
            </a:r>
          </a:p>
          <a:p>
            <a:pPr marL="927100" lvl="1">
              <a:spcBef>
                <a:spcPts val="0"/>
              </a:spcBef>
            </a:pPr>
            <a:endParaRPr lang="en-US" dirty="0"/>
          </a:p>
          <a:p>
            <a:pPr marL="1384300" lvl="2">
              <a:spcBef>
                <a:spcPts val="0"/>
              </a:spcBef>
            </a:pPr>
            <a:r>
              <a:rPr lang="en-US" dirty="0"/>
              <a:t>Basically these are file directories that exist in the cloud and will store FILES for you</a:t>
            </a:r>
          </a:p>
          <a:p>
            <a:pPr marL="1384300" lvl="2">
              <a:spcBef>
                <a:spcPts val="0"/>
              </a:spcBef>
            </a:pPr>
            <a:endParaRPr lang="en-US" dirty="0"/>
          </a:p>
          <a:p>
            <a:pPr marL="1384300" lvl="2">
              <a:spcBef>
                <a:spcPts val="0"/>
              </a:spcBef>
            </a:pPr>
            <a:r>
              <a:rPr lang="en-US" dirty="0"/>
              <a:t>The idea here is that after you receive data you can write that data to a file and store it in a directory. </a:t>
            </a:r>
          </a:p>
          <a:p>
            <a:pPr marL="1384300" lvl="2">
              <a:spcBef>
                <a:spcPts val="0"/>
              </a:spcBef>
            </a:pPr>
            <a:endParaRPr lang="en-US" dirty="0"/>
          </a:p>
          <a:p>
            <a:pPr marL="1384300" lvl="2">
              <a:spcBef>
                <a:spcPts val="0"/>
              </a:spcBef>
            </a:pPr>
            <a:r>
              <a:rPr lang="en-US" dirty="0"/>
              <a:t>USUALLY the directory structures here are:</a:t>
            </a:r>
          </a:p>
          <a:p>
            <a:pPr marL="1841500" lvl="3">
              <a:spcBef>
                <a:spcPts val="0"/>
              </a:spcBef>
            </a:pPr>
            <a:r>
              <a:rPr lang="en-US" dirty="0"/>
              <a:t>YYYY/MM/DD/HH</a:t>
            </a:r>
          </a:p>
          <a:p>
            <a:pPr marL="1841500" lvl="3">
              <a:spcBef>
                <a:spcPts val="0"/>
              </a:spcBef>
            </a:pPr>
            <a:endParaRPr lang="en-US" dirty="0"/>
          </a:p>
          <a:p>
            <a:pPr marL="1384300" lvl="2">
              <a:spcBef>
                <a:spcPts val="0"/>
              </a:spcBef>
            </a:pPr>
            <a:r>
              <a:rPr lang="en-US" dirty="0"/>
              <a:t>You write programs to read from these files and send data through</a:t>
            </a:r>
          </a:p>
          <a:p>
            <a:pPr marL="1384300" lvl="2">
              <a:spcBef>
                <a:spcPts val="0"/>
              </a:spcBef>
            </a:pPr>
            <a:endParaRPr lang="en-US" dirty="0"/>
          </a:p>
          <a:p>
            <a:pPr marL="1384300" lvl="2">
              <a:spcBef>
                <a:spcPts val="0"/>
              </a:spcBef>
            </a:pPr>
            <a:r>
              <a:rPr lang="en-US" dirty="0"/>
              <a:t>This is the most resilient type of data storage</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44</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C73C9216-CBA5-BF41-848D-33E85140F0E6}"/>
              </a:ext>
            </a:extLst>
          </p:cNvPr>
          <p:cNvPicPr>
            <a:picLocks noChangeAspect="1"/>
          </p:cNvPicPr>
          <p:nvPr/>
        </p:nvPicPr>
        <p:blipFill>
          <a:blip r:embed="rId3"/>
          <a:stretch>
            <a:fillRect/>
          </a:stretch>
        </p:blipFill>
        <p:spPr>
          <a:xfrm>
            <a:off x="8710986" y="4971467"/>
            <a:ext cx="2944986" cy="1500483"/>
          </a:xfrm>
          <a:prstGeom prst="rect">
            <a:avLst/>
          </a:prstGeom>
        </p:spPr>
      </p:pic>
    </p:spTree>
    <p:extLst>
      <p:ext uri="{BB962C8B-B14F-4D97-AF65-F5344CB8AC3E}">
        <p14:creationId xmlns:p14="http://schemas.microsoft.com/office/powerpoint/2010/main" val="36306361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a:spcBef>
                <a:spcPts val="0"/>
              </a:spcBef>
            </a:pPr>
            <a:r>
              <a:rPr lang="en-US" dirty="0"/>
              <a:t>Relational </a:t>
            </a:r>
            <a:r>
              <a:rPr lang="en-US" dirty="0" err="1"/>
              <a:t>DataBase</a:t>
            </a:r>
            <a:r>
              <a:rPr lang="en-US" dirty="0"/>
              <a:t> Management System</a:t>
            </a:r>
          </a:p>
          <a:p>
            <a:pPr marL="927100" lvl="1">
              <a:spcBef>
                <a:spcPts val="0"/>
              </a:spcBef>
            </a:pPr>
            <a:endParaRPr lang="en-US" dirty="0"/>
          </a:p>
          <a:p>
            <a:pPr marL="1384300" lvl="2">
              <a:spcBef>
                <a:spcPts val="0"/>
              </a:spcBef>
            </a:pPr>
            <a:r>
              <a:rPr lang="en-US" dirty="0"/>
              <a:t>MYSQL/</a:t>
            </a:r>
            <a:r>
              <a:rPr lang="en-US" dirty="0" err="1"/>
              <a:t>Postgresql</a:t>
            </a:r>
            <a:endParaRPr lang="en-US" dirty="0"/>
          </a:p>
          <a:p>
            <a:pPr marL="1384300" lvl="2">
              <a:spcBef>
                <a:spcPts val="0"/>
              </a:spcBef>
            </a:pPr>
            <a:endParaRPr lang="en-US" dirty="0"/>
          </a:p>
          <a:p>
            <a:pPr marL="1841500" lvl="3">
              <a:spcBef>
                <a:spcPts val="0"/>
              </a:spcBef>
            </a:pPr>
            <a:r>
              <a:rPr lang="en-US" dirty="0"/>
              <a:t>INSERT and UPDATE operations</a:t>
            </a:r>
          </a:p>
          <a:p>
            <a:pPr marL="1841500" lvl="3">
              <a:spcBef>
                <a:spcPts val="0"/>
              </a:spcBef>
            </a:pPr>
            <a:endParaRPr lang="en-US" dirty="0"/>
          </a:p>
          <a:p>
            <a:pPr marL="1841500" lvl="3">
              <a:spcBef>
                <a:spcPts val="0"/>
              </a:spcBef>
            </a:pPr>
            <a:r>
              <a:rPr lang="en-US" dirty="0"/>
              <a:t>These are reasonably fast but not always fast enough to keep up with super high velocity data</a:t>
            </a:r>
          </a:p>
          <a:p>
            <a:pPr marL="1841500" lvl="3">
              <a:spcBef>
                <a:spcPts val="0"/>
              </a:spcBef>
            </a:pPr>
            <a:endParaRPr lang="en-US" dirty="0"/>
          </a:p>
          <a:p>
            <a:pPr marL="1841500" lvl="3">
              <a:spcBef>
                <a:spcPts val="0"/>
              </a:spcBef>
            </a:pPr>
            <a:r>
              <a:rPr lang="en-US" dirty="0"/>
              <a:t>Queries tend to slow down at extremely high data volumes</a:t>
            </a:r>
          </a:p>
          <a:p>
            <a:pPr marL="1841500" lvl="3">
              <a:spcBef>
                <a:spcPts val="0"/>
              </a:spcBef>
            </a:pPr>
            <a:endParaRPr lang="en-US" dirty="0"/>
          </a:p>
          <a:p>
            <a:pPr marL="1841500" lvl="3">
              <a:spcBef>
                <a:spcPts val="0"/>
              </a:spcBef>
            </a:pPr>
            <a:r>
              <a:rPr lang="en-US" dirty="0"/>
              <a:t>Usually used for data warehousing</a:t>
            </a:r>
          </a:p>
          <a:p>
            <a:pPr marL="1841500" lvl="3">
              <a:spcBef>
                <a:spcPts val="0"/>
              </a:spcBef>
            </a:pPr>
            <a:endParaRPr lang="en-US" dirty="0"/>
          </a:p>
          <a:p>
            <a:pPr marL="1841500" lvl="3">
              <a:spcBef>
                <a:spcPts val="0"/>
              </a:spcBef>
            </a:pPr>
            <a:r>
              <a:rPr lang="en-US" dirty="0"/>
              <a:t>FAIRLY resilient (but not perfect)</a:t>
            </a:r>
          </a:p>
          <a:p>
            <a:pPr marL="1841500" lvl="3">
              <a:spcBef>
                <a:spcPts val="0"/>
              </a:spcBef>
            </a:pPr>
            <a:endParaRPr lang="en-US" dirty="0"/>
          </a:p>
          <a:p>
            <a:pPr marL="1841500" lvl="3">
              <a:spcBef>
                <a:spcPts val="0"/>
              </a:spcBef>
            </a:pPr>
            <a:r>
              <a:rPr lang="en-US" dirty="0"/>
              <a:t>NOT super fast</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45</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311078B1-32F2-FC4C-8F96-13A0BFE497ED}"/>
              </a:ext>
            </a:extLst>
          </p:cNvPr>
          <p:cNvPicPr>
            <a:picLocks noChangeAspect="1"/>
          </p:cNvPicPr>
          <p:nvPr/>
        </p:nvPicPr>
        <p:blipFill>
          <a:blip r:embed="rId3"/>
          <a:stretch>
            <a:fillRect/>
          </a:stretch>
        </p:blipFill>
        <p:spPr>
          <a:xfrm>
            <a:off x="6891721" y="4317300"/>
            <a:ext cx="3937000" cy="2057400"/>
          </a:xfrm>
          <a:prstGeom prst="rect">
            <a:avLst/>
          </a:prstGeom>
        </p:spPr>
      </p:pic>
      <p:pic>
        <p:nvPicPr>
          <p:cNvPr id="4" name="Picture 3">
            <a:extLst>
              <a:ext uri="{FF2B5EF4-FFF2-40B4-BE49-F238E27FC236}">
                <a16:creationId xmlns:a16="http://schemas.microsoft.com/office/drawing/2014/main" id="{0A36C0AF-3779-7E4F-9B4D-18C5D9C7A0DA}"/>
              </a:ext>
            </a:extLst>
          </p:cNvPr>
          <p:cNvPicPr>
            <a:picLocks noChangeAspect="1"/>
          </p:cNvPicPr>
          <p:nvPr/>
        </p:nvPicPr>
        <p:blipFill>
          <a:blip r:embed="rId4"/>
          <a:stretch>
            <a:fillRect/>
          </a:stretch>
        </p:blipFill>
        <p:spPr>
          <a:xfrm>
            <a:off x="8441559" y="1512000"/>
            <a:ext cx="2387162" cy="1193581"/>
          </a:xfrm>
          <a:prstGeom prst="rect">
            <a:avLst/>
          </a:prstGeom>
        </p:spPr>
      </p:pic>
    </p:spTree>
    <p:extLst>
      <p:ext uri="{BB962C8B-B14F-4D97-AF65-F5344CB8AC3E}">
        <p14:creationId xmlns:p14="http://schemas.microsoft.com/office/powerpoint/2010/main" val="22541036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a:spcBef>
                <a:spcPts val="0"/>
              </a:spcBef>
            </a:pPr>
            <a:r>
              <a:rPr lang="en-US" dirty="0"/>
              <a:t>NOSQL</a:t>
            </a:r>
          </a:p>
          <a:p>
            <a:pPr marL="927100" lvl="1">
              <a:spcBef>
                <a:spcPts val="0"/>
              </a:spcBef>
            </a:pPr>
            <a:endParaRPr lang="en-US" dirty="0"/>
          </a:p>
          <a:p>
            <a:pPr marL="1384300" lvl="2">
              <a:spcBef>
                <a:spcPts val="0"/>
              </a:spcBef>
            </a:pPr>
            <a:r>
              <a:rPr lang="en-US" dirty="0"/>
              <a:t>Avoids the need for transformations</a:t>
            </a:r>
          </a:p>
          <a:p>
            <a:pPr marL="1384300" lvl="2">
              <a:spcBef>
                <a:spcPts val="0"/>
              </a:spcBef>
            </a:pPr>
            <a:endParaRPr lang="en-US" dirty="0"/>
          </a:p>
          <a:p>
            <a:pPr marL="1384300" lvl="2">
              <a:spcBef>
                <a:spcPts val="0"/>
              </a:spcBef>
            </a:pPr>
            <a:r>
              <a:rPr lang="en-US" dirty="0"/>
              <a:t>Lightning fast</a:t>
            </a:r>
          </a:p>
          <a:p>
            <a:pPr marL="1384300" lvl="2">
              <a:spcBef>
                <a:spcPts val="0"/>
              </a:spcBef>
            </a:pPr>
            <a:endParaRPr lang="en-US" dirty="0"/>
          </a:p>
          <a:p>
            <a:pPr marL="1384300" lvl="2">
              <a:spcBef>
                <a:spcPts val="0"/>
              </a:spcBef>
            </a:pPr>
            <a:r>
              <a:rPr lang="en-US" dirty="0"/>
              <a:t>Easy to replay</a:t>
            </a:r>
          </a:p>
          <a:p>
            <a:pPr marL="1384300" lvl="2">
              <a:spcBef>
                <a:spcPts val="0"/>
              </a:spcBef>
            </a:pPr>
            <a:endParaRPr lang="en-US" dirty="0"/>
          </a:p>
          <a:p>
            <a:pPr marL="1384300" lvl="2">
              <a:spcBef>
                <a:spcPts val="0"/>
              </a:spcBef>
            </a:pPr>
            <a:r>
              <a:rPr lang="en-US" dirty="0"/>
              <a:t>Usually a key/value store of some sort</a:t>
            </a:r>
          </a:p>
          <a:p>
            <a:pPr marL="1384300" lvl="2">
              <a:spcBef>
                <a:spcPts val="0"/>
              </a:spcBef>
            </a:pPr>
            <a:endParaRPr lang="en-US" dirty="0"/>
          </a:p>
          <a:p>
            <a:pPr marL="1384300" lvl="2">
              <a:spcBef>
                <a:spcPts val="0"/>
              </a:spcBef>
            </a:pPr>
            <a:r>
              <a:rPr lang="en-US" dirty="0"/>
              <a:t>OVERWRITES on the same key</a:t>
            </a:r>
          </a:p>
          <a:p>
            <a:pPr marL="1384300" lvl="2">
              <a:spcBef>
                <a:spcPts val="0"/>
              </a:spcBef>
            </a:pPr>
            <a:endParaRPr lang="en-US" dirty="0"/>
          </a:p>
          <a:p>
            <a:pPr marL="1384300" lvl="2">
              <a:spcBef>
                <a:spcPts val="0"/>
              </a:spcBef>
            </a:pPr>
            <a:r>
              <a:rPr lang="en-US" dirty="0"/>
              <a:t>Not usually used for long term data science/evaluation</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46</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03DEFE7B-B9A9-F44A-B77E-37DB44BD7D67}"/>
              </a:ext>
            </a:extLst>
          </p:cNvPr>
          <p:cNvPicPr>
            <a:picLocks noChangeAspect="1"/>
          </p:cNvPicPr>
          <p:nvPr/>
        </p:nvPicPr>
        <p:blipFill>
          <a:blip r:embed="rId3"/>
          <a:stretch>
            <a:fillRect/>
          </a:stretch>
        </p:blipFill>
        <p:spPr>
          <a:xfrm>
            <a:off x="7604550" y="1512000"/>
            <a:ext cx="1559814" cy="1559814"/>
          </a:xfrm>
          <a:prstGeom prst="rect">
            <a:avLst/>
          </a:prstGeom>
        </p:spPr>
      </p:pic>
      <p:pic>
        <p:nvPicPr>
          <p:cNvPr id="4" name="Picture 3">
            <a:extLst>
              <a:ext uri="{FF2B5EF4-FFF2-40B4-BE49-F238E27FC236}">
                <a16:creationId xmlns:a16="http://schemas.microsoft.com/office/drawing/2014/main" id="{33A70552-5BFA-D542-B397-C504D0078D60}"/>
              </a:ext>
            </a:extLst>
          </p:cNvPr>
          <p:cNvPicPr>
            <a:picLocks noChangeAspect="1"/>
          </p:cNvPicPr>
          <p:nvPr/>
        </p:nvPicPr>
        <p:blipFill>
          <a:blip r:embed="rId4"/>
          <a:stretch>
            <a:fillRect/>
          </a:stretch>
        </p:blipFill>
        <p:spPr>
          <a:xfrm>
            <a:off x="9917929" y="1577374"/>
            <a:ext cx="1694000" cy="1694000"/>
          </a:xfrm>
          <a:prstGeom prst="rect">
            <a:avLst/>
          </a:prstGeom>
        </p:spPr>
      </p:pic>
      <p:pic>
        <p:nvPicPr>
          <p:cNvPr id="5" name="Picture 4">
            <a:extLst>
              <a:ext uri="{FF2B5EF4-FFF2-40B4-BE49-F238E27FC236}">
                <a16:creationId xmlns:a16="http://schemas.microsoft.com/office/drawing/2014/main" id="{EC0EF3FE-4686-AD42-A736-BFE0251D0390}"/>
              </a:ext>
            </a:extLst>
          </p:cNvPr>
          <p:cNvPicPr>
            <a:picLocks noChangeAspect="1"/>
          </p:cNvPicPr>
          <p:nvPr/>
        </p:nvPicPr>
        <p:blipFill>
          <a:blip r:embed="rId5"/>
          <a:stretch>
            <a:fillRect/>
          </a:stretch>
        </p:blipFill>
        <p:spPr>
          <a:xfrm>
            <a:off x="8899532" y="3538725"/>
            <a:ext cx="2857500" cy="2857500"/>
          </a:xfrm>
          <a:prstGeom prst="rect">
            <a:avLst/>
          </a:prstGeom>
        </p:spPr>
      </p:pic>
    </p:spTree>
    <p:extLst>
      <p:ext uri="{BB962C8B-B14F-4D97-AF65-F5344CB8AC3E}">
        <p14:creationId xmlns:p14="http://schemas.microsoft.com/office/powerpoint/2010/main" val="35523154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Storage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27100" lvl="1">
              <a:spcBef>
                <a:spcPts val="0"/>
              </a:spcBef>
            </a:pPr>
            <a:r>
              <a:rPr lang="en-US" dirty="0"/>
              <a:t>Elastic Block Store</a:t>
            </a:r>
          </a:p>
          <a:p>
            <a:pPr marL="927100" lvl="1">
              <a:spcBef>
                <a:spcPts val="0"/>
              </a:spcBef>
            </a:pPr>
            <a:endParaRPr lang="en-US" dirty="0"/>
          </a:p>
          <a:p>
            <a:pPr marL="1384300" lvl="2">
              <a:spcBef>
                <a:spcPts val="0"/>
              </a:spcBef>
            </a:pPr>
            <a:r>
              <a:rPr lang="en-US" dirty="0"/>
              <a:t>Another option for writing files is to write files to a specific directory in a server</a:t>
            </a:r>
          </a:p>
          <a:p>
            <a:pPr marL="1384300" lvl="2">
              <a:spcBef>
                <a:spcPts val="0"/>
              </a:spcBef>
            </a:pPr>
            <a:endParaRPr lang="en-US" dirty="0"/>
          </a:p>
          <a:p>
            <a:pPr marL="1384300" lvl="2">
              <a:spcBef>
                <a:spcPts val="0"/>
              </a:spcBef>
            </a:pPr>
            <a:r>
              <a:rPr lang="en-US" dirty="0"/>
              <a:t>That directory can then be ”removed” and “pasted on” to another server </a:t>
            </a:r>
            <a:r>
              <a:rPr lang="en-US" i="1" dirty="0"/>
              <a:t>even if</a:t>
            </a:r>
            <a:r>
              <a:rPr lang="en-US" dirty="0"/>
              <a:t> the rest of the server goes down</a:t>
            </a:r>
          </a:p>
          <a:p>
            <a:pPr marL="1384300" lvl="2">
              <a:spcBef>
                <a:spcPts val="0"/>
              </a:spcBef>
            </a:pPr>
            <a:endParaRPr lang="en-US" dirty="0"/>
          </a:p>
          <a:p>
            <a:pPr marL="1384300" lvl="2">
              <a:spcBef>
                <a:spcPts val="0"/>
              </a:spcBef>
            </a:pPr>
            <a:r>
              <a:rPr lang="en-US" dirty="0"/>
              <a:t>This is the “Elastic Block Store”…think of it as a directory “mounted” on a server. EVEN IF the server dies the directory continues to exist and can be mounted onto another server as necessary</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47</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27A5F5BC-ECAE-BB41-8CBD-86DD1961844D}"/>
              </a:ext>
            </a:extLst>
          </p:cNvPr>
          <p:cNvPicPr>
            <a:picLocks noChangeAspect="1"/>
          </p:cNvPicPr>
          <p:nvPr/>
        </p:nvPicPr>
        <p:blipFill>
          <a:blip r:embed="rId3"/>
          <a:stretch>
            <a:fillRect/>
          </a:stretch>
        </p:blipFill>
        <p:spPr>
          <a:xfrm>
            <a:off x="5751723" y="4196571"/>
            <a:ext cx="2026808" cy="2275379"/>
          </a:xfrm>
          <a:prstGeom prst="rect">
            <a:avLst/>
          </a:prstGeom>
        </p:spPr>
      </p:pic>
    </p:spTree>
    <p:extLst>
      <p:ext uri="{BB962C8B-B14F-4D97-AF65-F5344CB8AC3E}">
        <p14:creationId xmlns:p14="http://schemas.microsoft.com/office/powerpoint/2010/main" val="1864374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Tools Lab</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901700" lvl="1" indent="-342900">
              <a:spcBef>
                <a:spcPts val="0"/>
              </a:spcBef>
            </a:pPr>
            <a:r>
              <a:rPr lang="en-US" dirty="0"/>
              <a:t>So now we’re going to put this into practice. </a:t>
            </a:r>
          </a:p>
          <a:p>
            <a:pPr marL="901700" lvl="1" indent="-342900">
              <a:spcBef>
                <a:spcPts val="0"/>
              </a:spcBef>
            </a:pPr>
            <a:endParaRPr lang="en-US" dirty="0"/>
          </a:p>
          <a:p>
            <a:pPr marL="901700" lvl="1" indent="-342900">
              <a:spcBef>
                <a:spcPts val="0"/>
              </a:spcBef>
            </a:pPr>
            <a:r>
              <a:rPr lang="en-US" dirty="0"/>
              <a:t>In this next section I’m going to give you a challenge based on real life experiences and ask everyone to create a drawing based on the tools that we’ve been over</a:t>
            </a:r>
          </a:p>
          <a:p>
            <a:pPr marL="901700" lvl="1" indent="-342900">
              <a:spcBef>
                <a:spcPts val="0"/>
              </a:spcBef>
            </a:pPr>
            <a:endParaRPr lang="en-US" dirty="0"/>
          </a:p>
          <a:p>
            <a:pPr marL="901700" lvl="1" indent="-342900">
              <a:spcBef>
                <a:spcPts val="0"/>
              </a:spcBef>
            </a:pPr>
            <a:r>
              <a:rPr lang="en-US" dirty="0"/>
              <a:t>Before we go into this next section though I want to make sure that everyone has a good summary grasp of all the tools we went over in the previous section…so let’s review each of these one more time.</a:t>
            </a:r>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48</a:t>
            </a:fld>
            <a:endParaRPr/>
          </a:p>
        </p:txBody>
      </p:sp>
      <p:sp>
        <p:nvSpPr>
          <p:cNvPr id="2" name="TextBox 1">
            <a:extLst>
              <a:ext uri="{FF2B5EF4-FFF2-40B4-BE49-F238E27FC236}">
                <a16:creationId xmlns:a16="http://schemas.microsoft.com/office/drawing/2014/main" id="{0AFAD3C8-F1D9-1246-A69D-5C36024E42BC}"/>
              </a:ext>
            </a:extLst>
          </p:cNvPr>
          <p:cNvSpPr txBox="1"/>
          <p:nvPr/>
        </p:nvSpPr>
        <p:spPr>
          <a:xfrm>
            <a:off x="2670048" y="3560064"/>
            <a:ext cx="184731" cy="307777"/>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587EF5C1-B633-8B43-9E70-972593FEF910}"/>
              </a:ext>
            </a:extLst>
          </p:cNvPr>
          <p:cNvPicPr>
            <a:picLocks noChangeAspect="1"/>
          </p:cNvPicPr>
          <p:nvPr/>
        </p:nvPicPr>
        <p:blipFill>
          <a:blip r:embed="rId3"/>
          <a:stretch>
            <a:fillRect/>
          </a:stretch>
        </p:blipFill>
        <p:spPr>
          <a:xfrm>
            <a:off x="4439350" y="4371979"/>
            <a:ext cx="3289300" cy="2099971"/>
          </a:xfrm>
          <a:prstGeom prst="rect">
            <a:avLst/>
          </a:prstGeom>
        </p:spPr>
      </p:pic>
    </p:spTree>
    <p:extLst>
      <p:ext uri="{BB962C8B-B14F-4D97-AF65-F5344CB8AC3E}">
        <p14:creationId xmlns:p14="http://schemas.microsoft.com/office/powerpoint/2010/main" val="3927119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Putting it all together:</a:t>
            </a:r>
            <a:br>
              <a:rPr lang="en-US" sz="3200" b="1" dirty="0"/>
            </a:br>
            <a:r>
              <a:rPr lang="en-US" sz="3200" b="1" dirty="0"/>
              <a:t>SOURCES</a:t>
            </a:r>
            <a:endParaRPr b="1" dirty="0"/>
          </a:p>
        </p:txBody>
      </p:sp>
    </p:spTree>
    <p:extLst>
      <p:ext uri="{BB962C8B-B14F-4D97-AF65-F5344CB8AC3E}">
        <p14:creationId xmlns:p14="http://schemas.microsoft.com/office/powerpoint/2010/main" val="2319883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ea typeface="Calibri"/>
                <a:cs typeface="Calibri"/>
                <a:sym typeface="Calibri"/>
              </a:rPr>
              <a:t>Data Architecture Fundamentals</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Instructor Name</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Credentials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3C2B-4DB5-634B-812D-1D36E1C74C64}"/>
              </a:ext>
            </a:extLst>
          </p:cNvPr>
          <p:cNvSpPr>
            <a:spLocks noGrp="1"/>
          </p:cNvSpPr>
          <p:nvPr>
            <p:ph type="title"/>
          </p:nvPr>
        </p:nvSpPr>
        <p:spPr/>
        <p:txBody>
          <a:bodyPr/>
          <a:lstStyle/>
          <a:p>
            <a:r>
              <a:rPr lang="en-US" dirty="0"/>
              <a:t>SFTP SERVER</a:t>
            </a:r>
          </a:p>
        </p:txBody>
      </p:sp>
      <p:sp>
        <p:nvSpPr>
          <p:cNvPr id="3" name="Text Placeholder 2">
            <a:extLst>
              <a:ext uri="{FF2B5EF4-FFF2-40B4-BE49-F238E27FC236}">
                <a16:creationId xmlns:a16="http://schemas.microsoft.com/office/drawing/2014/main" id="{818A9994-9544-9A41-9DEF-B5114E7F254D}"/>
              </a:ext>
            </a:extLst>
          </p:cNvPr>
          <p:cNvSpPr>
            <a:spLocks noGrp="1"/>
          </p:cNvSpPr>
          <p:nvPr>
            <p:ph type="body" idx="1"/>
          </p:nvPr>
        </p:nvSpPr>
        <p:spPr>
          <a:xfrm>
            <a:off x="828000" y="3466950"/>
            <a:ext cx="10512000" cy="1557502"/>
          </a:xfrm>
        </p:spPr>
        <p:txBody>
          <a:bodyPr/>
          <a:lstStyle/>
          <a:p>
            <a:r>
              <a:rPr lang="en-US" dirty="0"/>
              <a:t>Usually an Amazon EC2 instance with (S)FTP ports open</a:t>
            </a:r>
          </a:p>
          <a:p>
            <a:pPr lvl="1"/>
            <a:r>
              <a:rPr lang="en-US" dirty="0"/>
              <a:t>Think of these like a “mailbox”:</a:t>
            </a:r>
          </a:p>
          <a:p>
            <a:pPr lvl="2"/>
            <a:r>
              <a:rPr lang="en-US" dirty="0"/>
              <a:t>Reports are put on a ”DRIVE”, usually in CSV, TSV, XLS, PARQUET, </a:t>
            </a:r>
            <a:r>
              <a:rPr lang="en-US" dirty="0" err="1"/>
              <a:t>etc</a:t>
            </a:r>
            <a:r>
              <a:rPr lang="en-US" dirty="0"/>
              <a:t> format</a:t>
            </a:r>
          </a:p>
          <a:p>
            <a:pPr lvl="2"/>
            <a:r>
              <a:rPr lang="en-US" dirty="0"/>
              <a:t>It is up to YOU to collect these files on a schedule with some coding mechanism</a:t>
            </a:r>
            <a:endParaRPr lang="en-US" b="1" dirty="0"/>
          </a:p>
        </p:txBody>
      </p:sp>
      <p:sp>
        <p:nvSpPr>
          <p:cNvPr id="4" name="Slide Number Placeholder 3">
            <a:extLst>
              <a:ext uri="{FF2B5EF4-FFF2-40B4-BE49-F238E27FC236}">
                <a16:creationId xmlns:a16="http://schemas.microsoft.com/office/drawing/2014/main" id="{A1EEDB91-0637-1F4A-BB93-ED53E1695C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50</a:t>
            </a:fld>
            <a:endParaRPr lang="en-US"/>
          </a:p>
        </p:txBody>
      </p:sp>
      <p:pic>
        <p:nvPicPr>
          <p:cNvPr id="6" name="Picture 5">
            <a:extLst>
              <a:ext uri="{FF2B5EF4-FFF2-40B4-BE49-F238E27FC236}">
                <a16:creationId xmlns:a16="http://schemas.microsoft.com/office/drawing/2014/main" id="{B3E94BA6-3C22-264F-9D61-428D67AE7752}"/>
              </a:ext>
            </a:extLst>
          </p:cNvPr>
          <p:cNvPicPr>
            <a:picLocks noChangeAspect="1"/>
          </p:cNvPicPr>
          <p:nvPr/>
        </p:nvPicPr>
        <p:blipFill>
          <a:blip r:embed="rId2"/>
          <a:stretch>
            <a:fillRect/>
          </a:stretch>
        </p:blipFill>
        <p:spPr>
          <a:xfrm>
            <a:off x="1511674" y="1307950"/>
            <a:ext cx="3771900" cy="2159000"/>
          </a:xfrm>
          <a:prstGeom prst="rect">
            <a:avLst/>
          </a:prstGeom>
        </p:spPr>
      </p:pic>
      <p:pic>
        <p:nvPicPr>
          <p:cNvPr id="7" name="Picture 6">
            <a:extLst>
              <a:ext uri="{FF2B5EF4-FFF2-40B4-BE49-F238E27FC236}">
                <a16:creationId xmlns:a16="http://schemas.microsoft.com/office/drawing/2014/main" id="{FFE7A178-A3A8-9647-AC0A-2D0B1AE14B00}"/>
              </a:ext>
            </a:extLst>
          </p:cNvPr>
          <p:cNvPicPr>
            <a:picLocks noChangeAspect="1"/>
          </p:cNvPicPr>
          <p:nvPr/>
        </p:nvPicPr>
        <p:blipFill>
          <a:blip r:embed="rId3"/>
          <a:stretch>
            <a:fillRect/>
          </a:stretch>
        </p:blipFill>
        <p:spPr>
          <a:xfrm>
            <a:off x="6492766" y="1651726"/>
            <a:ext cx="1557502" cy="1557502"/>
          </a:xfrm>
          <a:prstGeom prst="rect">
            <a:avLst/>
          </a:prstGeom>
        </p:spPr>
      </p:pic>
      <p:sp>
        <p:nvSpPr>
          <p:cNvPr id="8" name="TextBox 7">
            <a:extLst>
              <a:ext uri="{FF2B5EF4-FFF2-40B4-BE49-F238E27FC236}">
                <a16:creationId xmlns:a16="http://schemas.microsoft.com/office/drawing/2014/main" id="{264C47A3-F2FF-3846-9FBD-FB7765DBDC16}"/>
              </a:ext>
            </a:extLst>
          </p:cNvPr>
          <p:cNvSpPr txBox="1"/>
          <p:nvPr/>
        </p:nvSpPr>
        <p:spPr>
          <a:xfrm>
            <a:off x="2612485" y="5024452"/>
            <a:ext cx="3520966" cy="1415772"/>
          </a:xfrm>
          <a:prstGeom prst="rect">
            <a:avLst/>
          </a:prstGeom>
          <a:noFill/>
        </p:spPr>
        <p:txBody>
          <a:bodyPr wrap="square" rtlCol="0">
            <a:spAutoFit/>
          </a:bodyPr>
          <a:lstStyle/>
          <a:p>
            <a:pPr lvl="1"/>
            <a:r>
              <a:rPr lang="en-US" sz="1800" b="1" dirty="0"/>
              <a:t>Advantages:</a:t>
            </a:r>
            <a:r>
              <a:rPr lang="en-US" sz="1800" dirty="0"/>
              <a:t> </a:t>
            </a:r>
          </a:p>
          <a:p>
            <a:pPr marL="285750" lvl="4" indent="-285750">
              <a:buFont typeface="Arial" panose="020B0604020202020204" pitchFamily="34" charset="0"/>
              <a:buChar char="•"/>
            </a:pPr>
            <a:r>
              <a:rPr lang="en-US" sz="1800" dirty="0"/>
              <a:t>Easy </a:t>
            </a:r>
            <a:r>
              <a:rPr lang="en-US" sz="1800" dirty="0" err="1"/>
              <a:t>replayability</a:t>
            </a:r>
            <a:endParaRPr lang="en-US" sz="1800" dirty="0"/>
          </a:p>
          <a:p>
            <a:pPr marL="285750" lvl="6" indent="-285750">
              <a:buFont typeface="Arial" panose="020B0604020202020204" pitchFamily="34" charset="0"/>
              <a:buChar char="•"/>
            </a:pPr>
            <a:r>
              <a:rPr lang="en-US" sz="1800" dirty="0"/>
              <a:t>Easy to see</a:t>
            </a:r>
          </a:p>
          <a:p>
            <a:pPr marL="285750" lvl="6" indent="-285750">
              <a:buFont typeface="Arial" panose="020B0604020202020204" pitchFamily="34" charset="0"/>
              <a:buChar char="•"/>
            </a:pPr>
            <a:r>
              <a:rPr lang="en-US" sz="1800" dirty="0"/>
              <a:t>Simple to use</a:t>
            </a:r>
          </a:p>
          <a:p>
            <a:endParaRPr lang="en-US" dirty="0"/>
          </a:p>
        </p:txBody>
      </p:sp>
      <p:sp>
        <p:nvSpPr>
          <p:cNvPr id="9" name="TextBox 8">
            <a:extLst>
              <a:ext uri="{FF2B5EF4-FFF2-40B4-BE49-F238E27FC236}">
                <a16:creationId xmlns:a16="http://schemas.microsoft.com/office/drawing/2014/main" id="{047C9F3F-225B-4040-A801-B050C22C11F6}"/>
              </a:ext>
            </a:extLst>
          </p:cNvPr>
          <p:cNvSpPr txBox="1"/>
          <p:nvPr/>
        </p:nvSpPr>
        <p:spPr>
          <a:xfrm>
            <a:off x="6662895" y="5024452"/>
            <a:ext cx="3520966" cy="1415772"/>
          </a:xfrm>
          <a:prstGeom prst="rect">
            <a:avLst/>
          </a:prstGeom>
          <a:noFill/>
        </p:spPr>
        <p:txBody>
          <a:bodyPr wrap="square" rtlCol="0">
            <a:spAutoFit/>
          </a:bodyPr>
          <a:lstStyle/>
          <a:p>
            <a:pPr lvl="1"/>
            <a:r>
              <a:rPr lang="en-US" sz="1800" b="1" dirty="0"/>
              <a:t>Disadvantages</a:t>
            </a:r>
            <a:endParaRPr lang="en-US" sz="1800" dirty="0"/>
          </a:p>
          <a:p>
            <a:pPr marL="285750" lvl="4" indent="-285750">
              <a:buFont typeface="Arial" panose="020B0604020202020204" pitchFamily="34" charset="0"/>
              <a:buChar char="•"/>
            </a:pPr>
            <a:r>
              <a:rPr lang="en-US" sz="1800" dirty="0"/>
              <a:t>Batch Only</a:t>
            </a:r>
          </a:p>
          <a:p>
            <a:pPr marL="285750" lvl="6" indent="-285750">
              <a:buFont typeface="Arial" panose="020B0604020202020204" pitchFamily="34" charset="0"/>
              <a:buChar char="•"/>
            </a:pPr>
            <a:r>
              <a:rPr lang="en-US" sz="1800" dirty="0"/>
              <a:t>No guarantee of “clean” data</a:t>
            </a:r>
          </a:p>
          <a:p>
            <a:pPr marL="285750" lvl="6" indent="-285750">
              <a:buFont typeface="Arial" panose="020B0604020202020204" pitchFamily="34" charset="0"/>
              <a:buChar char="•"/>
            </a:pPr>
            <a:r>
              <a:rPr lang="en-US" sz="1800" dirty="0"/>
              <a:t>Polling necessary</a:t>
            </a:r>
          </a:p>
          <a:p>
            <a:endParaRPr lang="en-US" dirty="0"/>
          </a:p>
        </p:txBody>
      </p:sp>
    </p:spTree>
    <p:extLst>
      <p:ext uri="{BB962C8B-B14F-4D97-AF65-F5344CB8AC3E}">
        <p14:creationId xmlns:p14="http://schemas.microsoft.com/office/powerpoint/2010/main" val="13219320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3C2B-4DB5-634B-812D-1D36E1C74C64}"/>
              </a:ext>
            </a:extLst>
          </p:cNvPr>
          <p:cNvSpPr>
            <a:spLocks noGrp="1"/>
          </p:cNvSpPr>
          <p:nvPr>
            <p:ph type="title"/>
          </p:nvPr>
        </p:nvSpPr>
        <p:spPr/>
        <p:txBody>
          <a:bodyPr/>
          <a:lstStyle/>
          <a:p>
            <a:r>
              <a:rPr lang="en-US" dirty="0"/>
              <a:t>CACHING systems</a:t>
            </a:r>
          </a:p>
        </p:txBody>
      </p:sp>
      <p:sp>
        <p:nvSpPr>
          <p:cNvPr id="3" name="Text Placeholder 2">
            <a:extLst>
              <a:ext uri="{FF2B5EF4-FFF2-40B4-BE49-F238E27FC236}">
                <a16:creationId xmlns:a16="http://schemas.microsoft.com/office/drawing/2014/main" id="{818A9994-9544-9A41-9DEF-B5114E7F254D}"/>
              </a:ext>
            </a:extLst>
          </p:cNvPr>
          <p:cNvSpPr>
            <a:spLocks noGrp="1"/>
          </p:cNvSpPr>
          <p:nvPr>
            <p:ph type="body" idx="1"/>
          </p:nvPr>
        </p:nvSpPr>
        <p:spPr>
          <a:xfrm>
            <a:off x="827999" y="3211817"/>
            <a:ext cx="10512000" cy="1639903"/>
          </a:xfrm>
        </p:spPr>
        <p:txBody>
          <a:bodyPr/>
          <a:lstStyle/>
          <a:p>
            <a:r>
              <a:rPr lang="en-US" dirty="0"/>
              <a:t>Frequently used by Front/Back end to “cache” data for recently visited websites or frequent user interest stories</a:t>
            </a:r>
          </a:p>
          <a:p>
            <a:pPr lvl="1"/>
            <a:r>
              <a:rPr lang="en-US" dirty="0"/>
              <a:t>These store data in BINARY format with the main intent behind them being that the data comes back </a:t>
            </a:r>
            <a:r>
              <a:rPr lang="en-US" i="1" dirty="0"/>
              <a:t>extremely quickly</a:t>
            </a:r>
            <a:endParaRPr lang="en-US" dirty="0"/>
          </a:p>
          <a:p>
            <a:pPr marL="546100" lvl="1" indent="0">
              <a:buNone/>
            </a:pPr>
            <a:endParaRPr lang="en-US" dirty="0"/>
          </a:p>
        </p:txBody>
      </p:sp>
      <p:sp>
        <p:nvSpPr>
          <p:cNvPr id="4" name="Slide Number Placeholder 3">
            <a:extLst>
              <a:ext uri="{FF2B5EF4-FFF2-40B4-BE49-F238E27FC236}">
                <a16:creationId xmlns:a16="http://schemas.microsoft.com/office/drawing/2014/main" id="{A1EEDB91-0637-1F4A-BB93-ED53E1695C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51</a:t>
            </a:fld>
            <a:endParaRPr lang="en-US"/>
          </a:p>
        </p:txBody>
      </p:sp>
      <p:pic>
        <p:nvPicPr>
          <p:cNvPr id="5" name="Picture 4">
            <a:extLst>
              <a:ext uri="{FF2B5EF4-FFF2-40B4-BE49-F238E27FC236}">
                <a16:creationId xmlns:a16="http://schemas.microsoft.com/office/drawing/2014/main" id="{BB279784-AEF6-CE48-81B7-D8BDE876DC47}"/>
              </a:ext>
            </a:extLst>
          </p:cNvPr>
          <p:cNvPicPr>
            <a:picLocks noChangeAspect="1"/>
          </p:cNvPicPr>
          <p:nvPr/>
        </p:nvPicPr>
        <p:blipFill>
          <a:blip r:embed="rId2"/>
          <a:stretch>
            <a:fillRect/>
          </a:stretch>
        </p:blipFill>
        <p:spPr>
          <a:xfrm>
            <a:off x="2092216" y="1569325"/>
            <a:ext cx="1639903" cy="1639903"/>
          </a:xfrm>
          <a:prstGeom prst="rect">
            <a:avLst/>
          </a:prstGeom>
        </p:spPr>
      </p:pic>
      <p:pic>
        <p:nvPicPr>
          <p:cNvPr id="8" name="Picture 7">
            <a:extLst>
              <a:ext uri="{FF2B5EF4-FFF2-40B4-BE49-F238E27FC236}">
                <a16:creationId xmlns:a16="http://schemas.microsoft.com/office/drawing/2014/main" id="{E84648CF-A061-7245-850F-17647A8DFD99}"/>
              </a:ext>
            </a:extLst>
          </p:cNvPr>
          <p:cNvPicPr>
            <a:picLocks noChangeAspect="1"/>
          </p:cNvPicPr>
          <p:nvPr/>
        </p:nvPicPr>
        <p:blipFill>
          <a:blip r:embed="rId3"/>
          <a:stretch>
            <a:fillRect/>
          </a:stretch>
        </p:blipFill>
        <p:spPr>
          <a:xfrm>
            <a:off x="4822739" y="1569324"/>
            <a:ext cx="1520253" cy="1639903"/>
          </a:xfrm>
          <a:prstGeom prst="rect">
            <a:avLst/>
          </a:prstGeom>
        </p:spPr>
      </p:pic>
      <p:pic>
        <p:nvPicPr>
          <p:cNvPr id="9" name="Picture 8">
            <a:extLst>
              <a:ext uri="{FF2B5EF4-FFF2-40B4-BE49-F238E27FC236}">
                <a16:creationId xmlns:a16="http://schemas.microsoft.com/office/drawing/2014/main" id="{7C33F5AF-848E-6E4F-ADC0-763F1FA5D893}"/>
              </a:ext>
            </a:extLst>
          </p:cNvPr>
          <p:cNvPicPr>
            <a:picLocks noChangeAspect="1"/>
          </p:cNvPicPr>
          <p:nvPr/>
        </p:nvPicPr>
        <p:blipFill>
          <a:blip r:embed="rId4"/>
          <a:stretch>
            <a:fillRect/>
          </a:stretch>
        </p:blipFill>
        <p:spPr>
          <a:xfrm>
            <a:off x="7868157" y="1693875"/>
            <a:ext cx="1390800" cy="1390800"/>
          </a:xfrm>
          <a:prstGeom prst="rect">
            <a:avLst/>
          </a:prstGeom>
        </p:spPr>
      </p:pic>
      <p:sp>
        <p:nvSpPr>
          <p:cNvPr id="10" name="TextBox 9">
            <a:extLst>
              <a:ext uri="{FF2B5EF4-FFF2-40B4-BE49-F238E27FC236}">
                <a16:creationId xmlns:a16="http://schemas.microsoft.com/office/drawing/2014/main" id="{35551DAF-699B-6047-8B28-2C059F33727A}"/>
              </a:ext>
            </a:extLst>
          </p:cNvPr>
          <p:cNvSpPr txBox="1"/>
          <p:nvPr/>
        </p:nvSpPr>
        <p:spPr>
          <a:xfrm>
            <a:off x="1093076" y="4851720"/>
            <a:ext cx="3729663" cy="1477328"/>
          </a:xfrm>
          <a:prstGeom prst="rect">
            <a:avLst/>
          </a:prstGeom>
          <a:noFill/>
        </p:spPr>
        <p:txBody>
          <a:bodyPr wrap="square" rtlCol="0">
            <a:spAutoFit/>
          </a:bodyPr>
          <a:lstStyle/>
          <a:p>
            <a:r>
              <a:rPr lang="en-US" sz="1800" b="1" dirty="0"/>
              <a:t>Advantages:</a:t>
            </a:r>
            <a:endParaRPr lang="en-US" sz="1800" dirty="0"/>
          </a:p>
          <a:p>
            <a:pPr marL="285750" indent="-285750">
              <a:buFont typeface="Arial" panose="020B0604020202020204" pitchFamily="34" charset="0"/>
              <a:buChar char="•"/>
            </a:pPr>
            <a:r>
              <a:rPr lang="en-US" sz="1800" dirty="0"/>
              <a:t>Data is returned extremely quickly</a:t>
            </a:r>
          </a:p>
          <a:p>
            <a:pPr marL="285750" indent="-285750">
              <a:buFont typeface="Arial" panose="020B0604020202020204" pitchFamily="34" charset="0"/>
              <a:buChar char="•"/>
            </a:pPr>
            <a:r>
              <a:rPr lang="en-US" sz="1800" dirty="0"/>
              <a:t>Easy key retrieval</a:t>
            </a:r>
          </a:p>
          <a:p>
            <a:pPr marL="285750" indent="-285750">
              <a:buFont typeface="Arial" panose="020B0604020202020204" pitchFamily="34" charset="0"/>
              <a:buChar char="•"/>
            </a:pPr>
            <a:r>
              <a:rPr lang="en-US" sz="1800" dirty="0"/>
              <a:t>Organized data</a:t>
            </a:r>
          </a:p>
        </p:txBody>
      </p:sp>
      <p:sp>
        <p:nvSpPr>
          <p:cNvPr id="11" name="TextBox 10">
            <a:extLst>
              <a:ext uri="{FF2B5EF4-FFF2-40B4-BE49-F238E27FC236}">
                <a16:creationId xmlns:a16="http://schemas.microsoft.com/office/drawing/2014/main" id="{24EB2A6F-4F3E-6D47-80EC-31C74287F24B}"/>
              </a:ext>
            </a:extLst>
          </p:cNvPr>
          <p:cNvSpPr txBox="1"/>
          <p:nvPr/>
        </p:nvSpPr>
        <p:spPr>
          <a:xfrm>
            <a:off x="7394125" y="4810470"/>
            <a:ext cx="3729663" cy="1754326"/>
          </a:xfrm>
          <a:prstGeom prst="rect">
            <a:avLst/>
          </a:prstGeom>
          <a:noFill/>
        </p:spPr>
        <p:txBody>
          <a:bodyPr wrap="square" rtlCol="0">
            <a:spAutoFit/>
          </a:bodyPr>
          <a:lstStyle/>
          <a:p>
            <a:r>
              <a:rPr lang="en-US" sz="1800" b="1" dirty="0"/>
              <a:t>Disadvantages:</a:t>
            </a:r>
            <a:endParaRPr lang="en-US" sz="1800" dirty="0"/>
          </a:p>
          <a:p>
            <a:pPr marL="285750" indent="-285750">
              <a:buFont typeface="Arial" panose="020B0604020202020204" pitchFamily="34" charset="0"/>
              <a:buChar char="•"/>
            </a:pPr>
            <a:r>
              <a:rPr lang="en-US" sz="1800" dirty="0"/>
              <a:t>Data is in binary format so transformation is almost always required</a:t>
            </a:r>
          </a:p>
          <a:p>
            <a:pPr marL="285750" indent="-285750">
              <a:buFont typeface="Arial" panose="020B0604020202020204" pitchFamily="34" charset="0"/>
              <a:buChar char="•"/>
            </a:pPr>
            <a:r>
              <a:rPr lang="en-US" sz="1800" dirty="0"/>
              <a:t>Difficult to parse/transform in stream</a:t>
            </a:r>
          </a:p>
        </p:txBody>
      </p:sp>
    </p:spTree>
    <p:extLst>
      <p:ext uri="{BB962C8B-B14F-4D97-AF65-F5344CB8AC3E}">
        <p14:creationId xmlns:p14="http://schemas.microsoft.com/office/powerpoint/2010/main" val="37203544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3C2B-4DB5-634B-812D-1D36E1C74C64}"/>
              </a:ext>
            </a:extLst>
          </p:cNvPr>
          <p:cNvSpPr>
            <a:spLocks noGrp="1"/>
          </p:cNvSpPr>
          <p:nvPr>
            <p:ph type="title"/>
          </p:nvPr>
        </p:nvSpPr>
        <p:spPr/>
        <p:txBody>
          <a:bodyPr/>
          <a:lstStyle/>
          <a:p>
            <a:r>
              <a:rPr lang="en-US" dirty="0"/>
              <a:t>Web or System Logs</a:t>
            </a:r>
          </a:p>
        </p:txBody>
      </p:sp>
      <p:sp>
        <p:nvSpPr>
          <p:cNvPr id="3" name="Text Placeholder 2">
            <a:extLst>
              <a:ext uri="{FF2B5EF4-FFF2-40B4-BE49-F238E27FC236}">
                <a16:creationId xmlns:a16="http://schemas.microsoft.com/office/drawing/2014/main" id="{818A9994-9544-9A41-9DEF-B5114E7F254D}"/>
              </a:ext>
            </a:extLst>
          </p:cNvPr>
          <p:cNvSpPr>
            <a:spLocks noGrp="1"/>
          </p:cNvSpPr>
          <p:nvPr>
            <p:ph type="body" idx="1"/>
          </p:nvPr>
        </p:nvSpPr>
        <p:spPr>
          <a:xfrm>
            <a:off x="827999" y="3581250"/>
            <a:ext cx="10512000" cy="1270470"/>
          </a:xfrm>
        </p:spPr>
        <p:txBody>
          <a:bodyPr/>
          <a:lstStyle/>
          <a:p>
            <a:pPr marL="546100" lvl="1" indent="0">
              <a:buNone/>
            </a:pPr>
            <a:r>
              <a:rPr lang="en-US" dirty="0"/>
              <a:t>Web/System logs created by requests coming into server or various things being done by the server.</a:t>
            </a:r>
          </a:p>
          <a:p>
            <a:pPr marL="546100" lvl="1" indent="0">
              <a:buNone/>
            </a:pPr>
            <a:r>
              <a:rPr lang="en-US" dirty="0"/>
              <a:t>Very Common to parse and ingest these</a:t>
            </a:r>
          </a:p>
        </p:txBody>
      </p:sp>
      <p:sp>
        <p:nvSpPr>
          <p:cNvPr id="4" name="Slide Number Placeholder 3">
            <a:extLst>
              <a:ext uri="{FF2B5EF4-FFF2-40B4-BE49-F238E27FC236}">
                <a16:creationId xmlns:a16="http://schemas.microsoft.com/office/drawing/2014/main" id="{A1EEDB91-0637-1F4A-BB93-ED53E1695C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52</a:t>
            </a:fld>
            <a:endParaRPr lang="en-US"/>
          </a:p>
        </p:txBody>
      </p:sp>
      <p:sp>
        <p:nvSpPr>
          <p:cNvPr id="10" name="TextBox 9">
            <a:extLst>
              <a:ext uri="{FF2B5EF4-FFF2-40B4-BE49-F238E27FC236}">
                <a16:creationId xmlns:a16="http://schemas.microsoft.com/office/drawing/2014/main" id="{35551DAF-699B-6047-8B28-2C059F33727A}"/>
              </a:ext>
            </a:extLst>
          </p:cNvPr>
          <p:cNvSpPr txBox="1"/>
          <p:nvPr/>
        </p:nvSpPr>
        <p:spPr>
          <a:xfrm>
            <a:off x="1093076" y="4851720"/>
            <a:ext cx="3729663" cy="1477328"/>
          </a:xfrm>
          <a:prstGeom prst="rect">
            <a:avLst/>
          </a:prstGeom>
          <a:noFill/>
        </p:spPr>
        <p:txBody>
          <a:bodyPr wrap="square" rtlCol="0">
            <a:spAutoFit/>
          </a:bodyPr>
          <a:lstStyle/>
          <a:p>
            <a:r>
              <a:rPr lang="en-US" sz="1800" b="1" dirty="0"/>
              <a:t>Advantages:</a:t>
            </a:r>
            <a:endParaRPr lang="en-US" sz="1800" dirty="0"/>
          </a:p>
          <a:p>
            <a:pPr marL="285750" indent="-285750">
              <a:buFont typeface="Arial" panose="020B0604020202020204" pitchFamily="34" charset="0"/>
              <a:buChar char="•"/>
            </a:pPr>
            <a:r>
              <a:rPr lang="en-US" sz="1800" dirty="0" err="1"/>
              <a:t>Replayability</a:t>
            </a:r>
            <a:r>
              <a:rPr lang="en-US" sz="1800" dirty="0"/>
              <a:t> is awesome</a:t>
            </a:r>
          </a:p>
          <a:p>
            <a:pPr marL="285750" indent="-285750">
              <a:buFont typeface="Arial" panose="020B0604020202020204" pitchFamily="34" charset="0"/>
              <a:buChar char="•"/>
            </a:pPr>
            <a:r>
              <a:rPr lang="en-US" sz="1800" dirty="0"/>
              <a:t>There are always records left behind so small chance of “losing data”</a:t>
            </a:r>
          </a:p>
        </p:txBody>
      </p:sp>
      <p:sp>
        <p:nvSpPr>
          <p:cNvPr id="11" name="TextBox 10">
            <a:extLst>
              <a:ext uri="{FF2B5EF4-FFF2-40B4-BE49-F238E27FC236}">
                <a16:creationId xmlns:a16="http://schemas.microsoft.com/office/drawing/2014/main" id="{24EB2A6F-4F3E-6D47-80EC-31C74287F24B}"/>
              </a:ext>
            </a:extLst>
          </p:cNvPr>
          <p:cNvSpPr txBox="1"/>
          <p:nvPr/>
        </p:nvSpPr>
        <p:spPr>
          <a:xfrm>
            <a:off x="7394125" y="4810470"/>
            <a:ext cx="3729663" cy="1754326"/>
          </a:xfrm>
          <a:prstGeom prst="rect">
            <a:avLst/>
          </a:prstGeom>
          <a:noFill/>
        </p:spPr>
        <p:txBody>
          <a:bodyPr wrap="square" rtlCol="0">
            <a:spAutoFit/>
          </a:bodyPr>
          <a:lstStyle/>
          <a:p>
            <a:r>
              <a:rPr lang="en-US" sz="1800" b="1" dirty="0"/>
              <a:t>Disadvantages:</a:t>
            </a:r>
            <a:endParaRPr lang="en-US" sz="1800" dirty="0"/>
          </a:p>
          <a:p>
            <a:pPr marL="285750" indent="-285750">
              <a:buFont typeface="Arial" panose="020B0604020202020204" pitchFamily="34" charset="0"/>
              <a:buChar char="•"/>
            </a:pPr>
            <a:r>
              <a:rPr lang="en-US" sz="1800" dirty="0"/>
              <a:t>Transformation and parsing is frequently difficult and nightmarish</a:t>
            </a:r>
          </a:p>
          <a:p>
            <a:pPr marL="285750" indent="-285750">
              <a:buFont typeface="Arial" panose="020B0604020202020204" pitchFamily="34" charset="0"/>
              <a:buChar char="•"/>
            </a:pPr>
            <a:r>
              <a:rPr lang="en-US" sz="1800" dirty="0"/>
              <a:t>A lot of possible errors to account for</a:t>
            </a:r>
          </a:p>
        </p:txBody>
      </p:sp>
      <p:pic>
        <p:nvPicPr>
          <p:cNvPr id="6" name="Picture 5">
            <a:extLst>
              <a:ext uri="{FF2B5EF4-FFF2-40B4-BE49-F238E27FC236}">
                <a16:creationId xmlns:a16="http://schemas.microsoft.com/office/drawing/2014/main" id="{C106810D-6EF3-BD42-9C98-D39557C7A324}"/>
              </a:ext>
            </a:extLst>
          </p:cNvPr>
          <p:cNvPicPr>
            <a:picLocks noChangeAspect="1"/>
          </p:cNvPicPr>
          <p:nvPr/>
        </p:nvPicPr>
        <p:blipFill>
          <a:blip r:embed="rId2"/>
          <a:stretch>
            <a:fillRect/>
          </a:stretch>
        </p:blipFill>
        <p:spPr>
          <a:xfrm>
            <a:off x="3845691" y="1384300"/>
            <a:ext cx="3975100" cy="2044700"/>
          </a:xfrm>
          <a:prstGeom prst="rect">
            <a:avLst/>
          </a:prstGeom>
        </p:spPr>
      </p:pic>
    </p:spTree>
    <p:extLst>
      <p:ext uri="{BB962C8B-B14F-4D97-AF65-F5344CB8AC3E}">
        <p14:creationId xmlns:p14="http://schemas.microsoft.com/office/powerpoint/2010/main" val="27432788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AEB07-1241-A440-892B-ADB0910E176B}"/>
              </a:ext>
            </a:extLst>
          </p:cNvPr>
          <p:cNvSpPr>
            <a:spLocks noGrp="1"/>
          </p:cNvSpPr>
          <p:nvPr>
            <p:ph type="title"/>
          </p:nvPr>
        </p:nvSpPr>
        <p:spPr/>
        <p:txBody>
          <a:bodyPr/>
          <a:lstStyle/>
          <a:p>
            <a:r>
              <a:rPr lang="en-US" dirty="0"/>
              <a:t>User Generated Content</a:t>
            </a:r>
          </a:p>
        </p:txBody>
      </p:sp>
      <p:sp>
        <p:nvSpPr>
          <p:cNvPr id="3" name="Text Placeholder 2">
            <a:extLst>
              <a:ext uri="{FF2B5EF4-FFF2-40B4-BE49-F238E27FC236}">
                <a16:creationId xmlns:a16="http://schemas.microsoft.com/office/drawing/2014/main" id="{3F0A3DB2-0439-B149-A79F-067AFBCAA898}"/>
              </a:ext>
            </a:extLst>
          </p:cNvPr>
          <p:cNvSpPr>
            <a:spLocks noGrp="1"/>
          </p:cNvSpPr>
          <p:nvPr>
            <p:ph type="body" idx="1"/>
          </p:nvPr>
        </p:nvSpPr>
        <p:spPr>
          <a:xfrm>
            <a:off x="840000" y="3114565"/>
            <a:ext cx="10512000" cy="1688664"/>
          </a:xfrm>
        </p:spPr>
        <p:txBody>
          <a:bodyPr/>
          <a:lstStyle/>
          <a:p>
            <a:r>
              <a:rPr lang="en-US" dirty="0"/>
              <a:t>User generated content consumption is data directly from the user</a:t>
            </a:r>
          </a:p>
          <a:p>
            <a:r>
              <a:rPr lang="en-US" dirty="0"/>
              <a:t>Usually uploaded in any of a few methods:</a:t>
            </a:r>
          </a:p>
          <a:p>
            <a:pPr lvl="1"/>
            <a:r>
              <a:rPr lang="en-US" dirty="0"/>
              <a:t>Some file (Excel, CSV, </a:t>
            </a:r>
            <a:r>
              <a:rPr lang="en-US" dirty="0" err="1"/>
              <a:t>etc</a:t>
            </a:r>
            <a:r>
              <a:rPr lang="en-US" dirty="0"/>
              <a:t>)</a:t>
            </a:r>
          </a:p>
          <a:p>
            <a:pPr lvl="1"/>
            <a:r>
              <a:rPr lang="en-US" dirty="0"/>
              <a:t>Web Forms (usually parsed to JSON)</a:t>
            </a:r>
          </a:p>
          <a:p>
            <a:pPr lvl="1"/>
            <a:endParaRPr lang="en-US" dirty="0"/>
          </a:p>
        </p:txBody>
      </p:sp>
      <p:sp>
        <p:nvSpPr>
          <p:cNvPr id="4" name="Slide Number Placeholder 3">
            <a:extLst>
              <a:ext uri="{FF2B5EF4-FFF2-40B4-BE49-F238E27FC236}">
                <a16:creationId xmlns:a16="http://schemas.microsoft.com/office/drawing/2014/main" id="{123D5098-3E90-B947-9481-22E6443AD07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53</a:t>
            </a:fld>
            <a:endParaRPr lang="en-US"/>
          </a:p>
        </p:txBody>
      </p:sp>
      <p:pic>
        <p:nvPicPr>
          <p:cNvPr id="5" name="Picture 4">
            <a:extLst>
              <a:ext uri="{FF2B5EF4-FFF2-40B4-BE49-F238E27FC236}">
                <a16:creationId xmlns:a16="http://schemas.microsoft.com/office/drawing/2014/main" id="{E6F0D102-4812-3C43-BBB2-38F128F938CA}"/>
              </a:ext>
            </a:extLst>
          </p:cNvPr>
          <p:cNvPicPr>
            <a:picLocks noChangeAspect="1"/>
          </p:cNvPicPr>
          <p:nvPr/>
        </p:nvPicPr>
        <p:blipFill>
          <a:blip r:embed="rId2"/>
          <a:stretch>
            <a:fillRect/>
          </a:stretch>
        </p:blipFill>
        <p:spPr>
          <a:xfrm>
            <a:off x="1937405" y="1417966"/>
            <a:ext cx="1688663" cy="1688663"/>
          </a:xfrm>
          <a:prstGeom prst="rect">
            <a:avLst/>
          </a:prstGeom>
        </p:spPr>
      </p:pic>
      <p:pic>
        <p:nvPicPr>
          <p:cNvPr id="6" name="Picture 5">
            <a:extLst>
              <a:ext uri="{FF2B5EF4-FFF2-40B4-BE49-F238E27FC236}">
                <a16:creationId xmlns:a16="http://schemas.microsoft.com/office/drawing/2014/main" id="{97DB6684-2449-894A-BFB0-D014AB275489}"/>
              </a:ext>
            </a:extLst>
          </p:cNvPr>
          <p:cNvPicPr>
            <a:picLocks noChangeAspect="1"/>
          </p:cNvPicPr>
          <p:nvPr/>
        </p:nvPicPr>
        <p:blipFill>
          <a:blip r:embed="rId3"/>
          <a:stretch>
            <a:fillRect/>
          </a:stretch>
        </p:blipFill>
        <p:spPr>
          <a:xfrm>
            <a:off x="4669015" y="1745219"/>
            <a:ext cx="1927326" cy="1304691"/>
          </a:xfrm>
          <a:prstGeom prst="rect">
            <a:avLst/>
          </a:prstGeom>
        </p:spPr>
      </p:pic>
      <p:pic>
        <p:nvPicPr>
          <p:cNvPr id="7" name="Picture 6">
            <a:extLst>
              <a:ext uri="{FF2B5EF4-FFF2-40B4-BE49-F238E27FC236}">
                <a16:creationId xmlns:a16="http://schemas.microsoft.com/office/drawing/2014/main" id="{E9764302-5F2C-0C47-82D0-ED2CED143199}"/>
              </a:ext>
            </a:extLst>
          </p:cNvPr>
          <p:cNvPicPr>
            <a:picLocks noChangeAspect="1"/>
          </p:cNvPicPr>
          <p:nvPr/>
        </p:nvPicPr>
        <p:blipFill>
          <a:blip r:embed="rId4"/>
          <a:stretch>
            <a:fillRect/>
          </a:stretch>
        </p:blipFill>
        <p:spPr>
          <a:xfrm>
            <a:off x="7639288" y="1807167"/>
            <a:ext cx="1282023" cy="1072713"/>
          </a:xfrm>
          <a:prstGeom prst="rect">
            <a:avLst/>
          </a:prstGeom>
        </p:spPr>
      </p:pic>
      <p:sp>
        <p:nvSpPr>
          <p:cNvPr id="8" name="TextBox 7">
            <a:extLst>
              <a:ext uri="{FF2B5EF4-FFF2-40B4-BE49-F238E27FC236}">
                <a16:creationId xmlns:a16="http://schemas.microsoft.com/office/drawing/2014/main" id="{A60CA1AB-A6E5-1241-8093-91F6E184D661}"/>
              </a:ext>
            </a:extLst>
          </p:cNvPr>
          <p:cNvSpPr txBox="1"/>
          <p:nvPr/>
        </p:nvSpPr>
        <p:spPr>
          <a:xfrm>
            <a:off x="1363543" y="4867884"/>
            <a:ext cx="3498545" cy="1508105"/>
          </a:xfrm>
          <a:prstGeom prst="rect">
            <a:avLst/>
          </a:prstGeom>
          <a:noFill/>
        </p:spPr>
        <p:txBody>
          <a:bodyPr wrap="square" rtlCol="0">
            <a:spAutoFit/>
          </a:bodyPr>
          <a:lstStyle/>
          <a:p>
            <a:r>
              <a:rPr lang="en-US" sz="2000" b="1" dirty="0"/>
              <a:t>Advantages:</a:t>
            </a:r>
          </a:p>
          <a:p>
            <a:pPr marL="285750" indent="-285750">
              <a:buFont typeface="Arial" panose="020B0604020202020204" pitchFamily="34" charset="0"/>
              <a:buChar char="•"/>
            </a:pPr>
            <a:r>
              <a:rPr lang="en-US" sz="1800" dirty="0"/>
              <a:t>The data is definitely correct- no need for verification!</a:t>
            </a:r>
          </a:p>
          <a:p>
            <a:pPr marL="285750" indent="-285750">
              <a:buFont typeface="Arial" panose="020B0604020202020204" pitchFamily="34" charset="0"/>
              <a:buChar char="•"/>
            </a:pPr>
            <a:r>
              <a:rPr lang="en-US" sz="1800" dirty="0"/>
              <a:t>High velocity- usually based on triggers </a:t>
            </a:r>
          </a:p>
        </p:txBody>
      </p:sp>
      <p:sp>
        <p:nvSpPr>
          <p:cNvPr id="9" name="TextBox 8">
            <a:extLst>
              <a:ext uri="{FF2B5EF4-FFF2-40B4-BE49-F238E27FC236}">
                <a16:creationId xmlns:a16="http://schemas.microsoft.com/office/drawing/2014/main" id="{6ABDC8D2-6BB7-3F4D-9B46-623A092B84A9}"/>
              </a:ext>
            </a:extLst>
          </p:cNvPr>
          <p:cNvSpPr txBox="1"/>
          <p:nvPr/>
        </p:nvSpPr>
        <p:spPr>
          <a:xfrm>
            <a:off x="6285187" y="4867884"/>
            <a:ext cx="4543270" cy="1231106"/>
          </a:xfrm>
          <a:prstGeom prst="rect">
            <a:avLst/>
          </a:prstGeom>
          <a:noFill/>
        </p:spPr>
        <p:txBody>
          <a:bodyPr wrap="square" rtlCol="0">
            <a:spAutoFit/>
          </a:bodyPr>
          <a:lstStyle/>
          <a:p>
            <a:r>
              <a:rPr lang="en-US" sz="2000" b="1" dirty="0"/>
              <a:t>Disadvantages:</a:t>
            </a:r>
          </a:p>
          <a:p>
            <a:pPr marL="285750" indent="-285750">
              <a:buFont typeface="Arial" panose="020B0604020202020204" pitchFamily="34" charset="0"/>
              <a:buChar char="•"/>
            </a:pPr>
            <a:r>
              <a:rPr lang="en-US" sz="1800" dirty="0"/>
              <a:t>A LOT of cleaning will be necessary (people can’t spell </a:t>
            </a:r>
            <a:r>
              <a:rPr lang="en-US" sz="1800" dirty="0" err="1"/>
              <a:t>wrods</a:t>
            </a:r>
            <a:r>
              <a:rPr lang="en-US" sz="1800" dirty="0"/>
              <a:t> correctly)</a:t>
            </a:r>
          </a:p>
          <a:p>
            <a:pPr marL="285750" indent="-285750">
              <a:buFont typeface="Arial" panose="020B0604020202020204" pitchFamily="34" charset="0"/>
              <a:buChar char="•"/>
            </a:pPr>
            <a:r>
              <a:rPr lang="en-US" sz="1800" dirty="0"/>
              <a:t>Batching is next to impossible</a:t>
            </a:r>
          </a:p>
        </p:txBody>
      </p:sp>
    </p:spTree>
    <p:extLst>
      <p:ext uri="{BB962C8B-B14F-4D97-AF65-F5344CB8AC3E}">
        <p14:creationId xmlns:p14="http://schemas.microsoft.com/office/powerpoint/2010/main" val="12590935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AEB07-1241-A440-892B-ADB0910E176B}"/>
              </a:ext>
            </a:extLst>
          </p:cNvPr>
          <p:cNvSpPr>
            <a:spLocks noGrp="1"/>
          </p:cNvSpPr>
          <p:nvPr>
            <p:ph type="title"/>
          </p:nvPr>
        </p:nvSpPr>
        <p:spPr/>
        <p:txBody>
          <a:bodyPr/>
          <a:lstStyle/>
          <a:p>
            <a:r>
              <a:rPr lang="en-US" dirty="0"/>
              <a:t>APIs</a:t>
            </a:r>
          </a:p>
        </p:txBody>
      </p:sp>
      <p:sp>
        <p:nvSpPr>
          <p:cNvPr id="3" name="Text Placeholder 2">
            <a:extLst>
              <a:ext uri="{FF2B5EF4-FFF2-40B4-BE49-F238E27FC236}">
                <a16:creationId xmlns:a16="http://schemas.microsoft.com/office/drawing/2014/main" id="{3F0A3DB2-0439-B149-A79F-067AFBCAA898}"/>
              </a:ext>
            </a:extLst>
          </p:cNvPr>
          <p:cNvSpPr>
            <a:spLocks noGrp="1"/>
          </p:cNvSpPr>
          <p:nvPr>
            <p:ph type="body" idx="1"/>
          </p:nvPr>
        </p:nvSpPr>
        <p:spPr>
          <a:xfrm>
            <a:off x="840000" y="3114565"/>
            <a:ext cx="10512000" cy="908050"/>
          </a:xfrm>
        </p:spPr>
        <p:txBody>
          <a:bodyPr/>
          <a:lstStyle/>
          <a:p>
            <a:pPr lvl="1"/>
            <a:r>
              <a:rPr lang="en-US" dirty="0"/>
              <a:t>APIs are probably the most common forms of consumption. Data will come in JSON or XML format (99% of the time)</a:t>
            </a:r>
          </a:p>
        </p:txBody>
      </p:sp>
      <p:sp>
        <p:nvSpPr>
          <p:cNvPr id="4" name="Slide Number Placeholder 3">
            <a:extLst>
              <a:ext uri="{FF2B5EF4-FFF2-40B4-BE49-F238E27FC236}">
                <a16:creationId xmlns:a16="http://schemas.microsoft.com/office/drawing/2014/main" id="{123D5098-3E90-B947-9481-22E6443AD07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54</a:t>
            </a:fld>
            <a:endParaRPr lang="en-US"/>
          </a:p>
        </p:txBody>
      </p:sp>
      <p:sp>
        <p:nvSpPr>
          <p:cNvPr id="8" name="TextBox 7">
            <a:extLst>
              <a:ext uri="{FF2B5EF4-FFF2-40B4-BE49-F238E27FC236}">
                <a16:creationId xmlns:a16="http://schemas.microsoft.com/office/drawing/2014/main" id="{A60CA1AB-A6E5-1241-8093-91F6E184D661}"/>
              </a:ext>
            </a:extLst>
          </p:cNvPr>
          <p:cNvSpPr txBox="1"/>
          <p:nvPr/>
        </p:nvSpPr>
        <p:spPr>
          <a:xfrm>
            <a:off x="952497" y="4183118"/>
            <a:ext cx="4838703" cy="1785104"/>
          </a:xfrm>
          <a:prstGeom prst="rect">
            <a:avLst/>
          </a:prstGeom>
          <a:noFill/>
        </p:spPr>
        <p:txBody>
          <a:bodyPr wrap="square" rtlCol="0">
            <a:spAutoFit/>
          </a:bodyPr>
          <a:lstStyle/>
          <a:p>
            <a:r>
              <a:rPr lang="en-US" sz="2000" b="1" dirty="0"/>
              <a:t>Advantages:</a:t>
            </a:r>
          </a:p>
          <a:p>
            <a:pPr marL="285750" indent="-285750">
              <a:buFont typeface="Arial" panose="020B0604020202020204" pitchFamily="34" charset="0"/>
              <a:buChar char="•"/>
            </a:pPr>
            <a:r>
              <a:rPr lang="en-US" sz="1800" dirty="0"/>
              <a:t>Easy to query previous data</a:t>
            </a:r>
          </a:p>
          <a:p>
            <a:pPr marL="285750" indent="-285750">
              <a:buFont typeface="Arial" panose="020B0604020202020204" pitchFamily="34" charset="0"/>
              <a:buChar char="•"/>
            </a:pPr>
            <a:r>
              <a:rPr lang="en-US" sz="1800" dirty="0"/>
              <a:t>Data is frequently “batched” with http requests going back and forth</a:t>
            </a:r>
          </a:p>
          <a:p>
            <a:pPr marL="285750" indent="-285750">
              <a:buFont typeface="Arial" panose="020B0604020202020204" pitchFamily="34" charset="0"/>
              <a:buChar char="•"/>
            </a:pPr>
            <a:r>
              <a:rPr lang="en-US" sz="1800" dirty="0" err="1"/>
              <a:t>Replayability</a:t>
            </a:r>
            <a:r>
              <a:rPr lang="en-US" sz="1800" dirty="0"/>
              <a:t> and velocity are controlled by you </a:t>
            </a:r>
          </a:p>
        </p:txBody>
      </p:sp>
      <p:sp>
        <p:nvSpPr>
          <p:cNvPr id="9" name="TextBox 8">
            <a:extLst>
              <a:ext uri="{FF2B5EF4-FFF2-40B4-BE49-F238E27FC236}">
                <a16:creationId xmlns:a16="http://schemas.microsoft.com/office/drawing/2014/main" id="{6ABDC8D2-6BB7-3F4D-9B46-623A092B84A9}"/>
              </a:ext>
            </a:extLst>
          </p:cNvPr>
          <p:cNvSpPr txBox="1"/>
          <p:nvPr/>
        </p:nvSpPr>
        <p:spPr>
          <a:xfrm>
            <a:off x="6831944" y="4178372"/>
            <a:ext cx="4543270" cy="1508105"/>
          </a:xfrm>
          <a:prstGeom prst="rect">
            <a:avLst/>
          </a:prstGeom>
          <a:noFill/>
        </p:spPr>
        <p:txBody>
          <a:bodyPr wrap="square" rtlCol="0">
            <a:spAutoFit/>
          </a:bodyPr>
          <a:lstStyle/>
          <a:p>
            <a:r>
              <a:rPr lang="en-US" sz="2000" b="1" dirty="0"/>
              <a:t>Disadvantages:</a:t>
            </a:r>
          </a:p>
          <a:p>
            <a:pPr marL="285750" indent="-285750">
              <a:buFont typeface="Arial" panose="020B0604020202020204" pitchFamily="34" charset="0"/>
              <a:buChar char="•"/>
            </a:pPr>
            <a:r>
              <a:rPr lang="en-US" sz="1800" dirty="0"/>
              <a:t>Usually authenticating to these APIs is a painful experience</a:t>
            </a:r>
          </a:p>
          <a:p>
            <a:pPr marL="285750" indent="-285750">
              <a:buFont typeface="Arial" panose="020B0604020202020204" pitchFamily="34" charset="0"/>
              <a:buChar char="•"/>
            </a:pPr>
            <a:r>
              <a:rPr lang="en-US" sz="1800" dirty="0"/>
              <a:t>Differing structures of data coming in </a:t>
            </a:r>
          </a:p>
          <a:p>
            <a:pPr marL="285750" indent="-285750">
              <a:buFont typeface="Arial" panose="020B0604020202020204" pitchFamily="34" charset="0"/>
              <a:buChar char="•"/>
            </a:pPr>
            <a:r>
              <a:rPr lang="en-US" sz="1800" dirty="0"/>
              <a:t>Versioning can be painful</a:t>
            </a:r>
          </a:p>
        </p:txBody>
      </p:sp>
      <p:pic>
        <p:nvPicPr>
          <p:cNvPr id="10" name="Picture 9">
            <a:extLst>
              <a:ext uri="{FF2B5EF4-FFF2-40B4-BE49-F238E27FC236}">
                <a16:creationId xmlns:a16="http://schemas.microsoft.com/office/drawing/2014/main" id="{1D23249B-9B96-A94B-884D-3F04E92D09D2}"/>
              </a:ext>
            </a:extLst>
          </p:cNvPr>
          <p:cNvPicPr>
            <a:picLocks noChangeAspect="1"/>
          </p:cNvPicPr>
          <p:nvPr/>
        </p:nvPicPr>
        <p:blipFill>
          <a:blip r:embed="rId2"/>
          <a:stretch>
            <a:fillRect/>
          </a:stretch>
        </p:blipFill>
        <p:spPr>
          <a:xfrm>
            <a:off x="2647948" y="1442861"/>
            <a:ext cx="1447800" cy="1562100"/>
          </a:xfrm>
          <a:prstGeom prst="rect">
            <a:avLst/>
          </a:prstGeom>
        </p:spPr>
      </p:pic>
      <p:pic>
        <p:nvPicPr>
          <p:cNvPr id="13" name="Picture 12">
            <a:extLst>
              <a:ext uri="{FF2B5EF4-FFF2-40B4-BE49-F238E27FC236}">
                <a16:creationId xmlns:a16="http://schemas.microsoft.com/office/drawing/2014/main" id="{E2FD010F-6735-304B-A37D-BE607E8B3792}"/>
              </a:ext>
            </a:extLst>
          </p:cNvPr>
          <p:cNvPicPr>
            <a:picLocks noChangeAspect="1"/>
          </p:cNvPicPr>
          <p:nvPr/>
        </p:nvPicPr>
        <p:blipFill>
          <a:blip r:embed="rId3"/>
          <a:stretch>
            <a:fillRect/>
          </a:stretch>
        </p:blipFill>
        <p:spPr>
          <a:xfrm>
            <a:off x="6411311" y="1503437"/>
            <a:ext cx="1282700" cy="1587500"/>
          </a:xfrm>
          <a:prstGeom prst="rect">
            <a:avLst/>
          </a:prstGeom>
        </p:spPr>
      </p:pic>
    </p:spTree>
    <p:extLst>
      <p:ext uri="{BB962C8B-B14F-4D97-AF65-F5344CB8AC3E}">
        <p14:creationId xmlns:p14="http://schemas.microsoft.com/office/powerpoint/2010/main" val="32811343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D035E-7F2B-524A-9B34-E8FA5E4BB5B0}"/>
              </a:ext>
            </a:extLst>
          </p:cNvPr>
          <p:cNvSpPr>
            <a:spLocks noGrp="1"/>
          </p:cNvSpPr>
          <p:nvPr>
            <p:ph type="title"/>
          </p:nvPr>
        </p:nvSpPr>
        <p:spPr/>
        <p:txBody>
          <a:bodyPr/>
          <a:lstStyle/>
          <a:p>
            <a:r>
              <a:rPr lang="en-US" dirty="0" err="1"/>
              <a:t>Websockets</a:t>
            </a:r>
            <a:r>
              <a:rPr lang="en-US" dirty="0"/>
              <a:t>/Streams</a:t>
            </a:r>
          </a:p>
        </p:txBody>
      </p:sp>
      <p:sp>
        <p:nvSpPr>
          <p:cNvPr id="3" name="Text Placeholder 2">
            <a:extLst>
              <a:ext uri="{FF2B5EF4-FFF2-40B4-BE49-F238E27FC236}">
                <a16:creationId xmlns:a16="http://schemas.microsoft.com/office/drawing/2014/main" id="{26A84858-3CD8-8D49-8E77-7609B7612D62}"/>
              </a:ext>
            </a:extLst>
          </p:cNvPr>
          <p:cNvSpPr>
            <a:spLocks noGrp="1"/>
          </p:cNvSpPr>
          <p:nvPr>
            <p:ph type="body" idx="1"/>
          </p:nvPr>
        </p:nvSpPr>
        <p:spPr>
          <a:xfrm>
            <a:off x="828000" y="3571308"/>
            <a:ext cx="10512000" cy="1032223"/>
          </a:xfrm>
        </p:spPr>
        <p:txBody>
          <a:bodyPr/>
          <a:lstStyle/>
          <a:p>
            <a:r>
              <a:rPr lang="en-US" dirty="0" err="1"/>
              <a:t>Websockets</a:t>
            </a:r>
            <a:r>
              <a:rPr lang="en-US" dirty="0"/>
              <a:t> are like APIs but you go beyond “stateless” http</a:t>
            </a:r>
          </a:p>
          <a:p>
            <a:r>
              <a:rPr lang="en-US" dirty="0"/>
              <a:t>Kinesis are streams that come in constantly with fast data</a:t>
            </a:r>
          </a:p>
        </p:txBody>
      </p:sp>
      <p:sp>
        <p:nvSpPr>
          <p:cNvPr id="4" name="Slide Number Placeholder 3">
            <a:extLst>
              <a:ext uri="{FF2B5EF4-FFF2-40B4-BE49-F238E27FC236}">
                <a16:creationId xmlns:a16="http://schemas.microsoft.com/office/drawing/2014/main" id="{A7384BBE-88A6-364F-A6E2-20D475FF940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55</a:t>
            </a:fld>
            <a:endParaRPr lang="en-US"/>
          </a:p>
        </p:txBody>
      </p:sp>
      <p:pic>
        <p:nvPicPr>
          <p:cNvPr id="5" name="Picture 4">
            <a:extLst>
              <a:ext uri="{FF2B5EF4-FFF2-40B4-BE49-F238E27FC236}">
                <a16:creationId xmlns:a16="http://schemas.microsoft.com/office/drawing/2014/main" id="{BC2DF53B-0521-334A-A74C-ED9DADF75A16}"/>
              </a:ext>
            </a:extLst>
          </p:cNvPr>
          <p:cNvPicPr>
            <a:picLocks noChangeAspect="1"/>
          </p:cNvPicPr>
          <p:nvPr/>
        </p:nvPicPr>
        <p:blipFill>
          <a:blip r:embed="rId2"/>
          <a:stretch>
            <a:fillRect/>
          </a:stretch>
        </p:blipFill>
        <p:spPr>
          <a:xfrm>
            <a:off x="2787431" y="1623290"/>
            <a:ext cx="2604376" cy="1602693"/>
          </a:xfrm>
          <a:prstGeom prst="rect">
            <a:avLst/>
          </a:prstGeom>
        </p:spPr>
      </p:pic>
      <p:pic>
        <p:nvPicPr>
          <p:cNvPr id="6" name="Picture 5">
            <a:extLst>
              <a:ext uri="{FF2B5EF4-FFF2-40B4-BE49-F238E27FC236}">
                <a16:creationId xmlns:a16="http://schemas.microsoft.com/office/drawing/2014/main" id="{5761CE10-8B52-D449-A6EB-D54634CEA3F4}"/>
              </a:ext>
            </a:extLst>
          </p:cNvPr>
          <p:cNvPicPr>
            <a:picLocks noChangeAspect="1"/>
          </p:cNvPicPr>
          <p:nvPr/>
        </p:nvPicPr>
        <p:blipFill>
          <a:blip r:embed="rId3"/>
          <a:stretch>
            <a:fillRect/>
          </a:stretch>
        </p:blipFill>
        <p:spPr>
          <a:xfrm>
            <a:off x="6053959" y="1353929"/>
            <a:ext cx="3886200" cy="2095500"/>
          </a:xfrm>
          <a:prstGeom prst="rect">
            <a:avLst/>
          </a:prstGeom>
        </p:spPr>
      </p:pic>
      <p:sp>
        <p:nvSpPr>
          <p:cNvPr id="7" name="TextBox 6">
            <a:extLst>
              <a:ext uri="{FF2B5EF4-FFF2-40B4-BE49-F238E27FC236}">
                <a16:creationId xmlns:a16="http://schemas.microsoft.com/office/drawing/2014/main" id="{382CB778-B6DD-154B-81FD-8D73B3B977B1}"/>
              </a:ext>
            </a:extLst>
          </p:cNvPr>
          <p:cNvSpPr txBox="1"/>
          <p:nvPr/>
        </p:nvSpPr>
        <p:spPr>
          <a:xfrm>
            <a:off x="662153" y="4626761"/>
            <a:ext cx="4866287" cy="1754326"/>
          </a:xfrm>
          <a:prstGeom prst="rect">
            <a:avLst/>
          </a:prstGeom>
          <a:noFill/>
        </p:spPr>
        <p:txBody>
          <a:bodyPr wrap="square" rtlCol="0">
            <a:spAutoFit/>
          </a:bodyPr>
          <a:lstStyle/>
          <a:p>
            <a:r>
              <a:rPr lang="en-US" sz="1800" b="1" dirty="0"/>
              <a:t>Advantages</a:t>
            </a:r>
            <a:r>
              <a:rPr lang="en-US" sz="1800" dirty="0"/>
              <a:t>:</a:t>
            </a:r>
          </a:p>
          <a:p>
            <a:pPr marL="285750" indent="-285750">
              <a:buFont typeface="Arial" panose="020B0604020202020204" pitchFamily="34" charset="0"/>
              <a:buChar char="•"/>
            </a:pPr>
            <a:r>
              <a:rPr lang="en-US" sz="1800" dirty="0"/>
              <a:t>BLAZING fast incoming data</a:t>
            </a:r>
          </a:p>
          <a:p>
            <a:pPr marL="285750" indent="-285750">
              <a:buFont typeface="Arial" panose="020B0604020202020204" pitchFamily="34" charset="0"/>
              <a:buChar char="•"/>
            </a:pPr>
            <a:r>
              <a:rPr lang="en-US" sz="1800" dirty="0"/>
              <a:t>The only thing slowing consumption is how fast you can code everything out</a:t>
            </a:r>
          </a:p>
          <a:p>
            <a:pPr marL="285750" indent="-285750">
              <a:buFont typeface="Arial" panose="020B0604020202020204" pitchFamily="34" charset="0"/>
              <a:buChar char="•"/>
            </a:pPr>
            <a:r>
              <a:rPr lang="en-US" sz="1800" dirty="0"/>
              <a:t>Can do transformations for you in stream </a:t>
            </a:r>
          </a:p>
          <a:p>
            <a:pPr marL="285750" indent="-285750">
              <a:buFont typeface="Arial" panose="020B0604020202020204" pitchFamily="34" charset="0"/>
              <a:buChar char="•"/>
            </a:pPr>
            <a:r>
              <a:rPr lang="en-US" sz="1800" dirty="0"/>
              <a:t>Will retain data if you can’t keep up</a:t>
            </a:r>
          </a:p>
        </p:txBody>
      </p:sp>
      <p:sp>
        <p:nvSpPr>
          <p:cNvPr id="8" name="TextBox 7">
            <a:extLst>
              <a:ext uri="{FF2B5EF4-FFF2-40B4-BE49-F238E27FC236}">
                <a16:creationId xmlns:a16="http://schemas.microsoft.com/office/drawing/2014/main" id="{8F287610-01C5-5341-997C-E14DC8FE1860}"/>
              </a:ext>
            </a:extLst>
          </p:cNvPr>
          <p:cNvSpPr txBox="1"/>
          <p:nvPr/>
        </p:nvSpPr>
        <p:spPr>
          <a:xfrm>
            <a:off x="5838497" y="4722364"/>
            <a:ext cx="4866287" cy="1200329"/>
          </a:xfrm>
          <a:prstGeom prst="rect">
            <a:avLst/>
          </a:prstGeom>
          <a:noFill/>
        </p:spPr>
        <p:txBody>
          <a:bodyPr wrap="square" rtlCol="0">
            <a:spAutoFit/>
          </a:bodyPr>
          <a:lstStyle/>
          <a:p>
            <a:r>
              <a:rPr lang="en-US" sz="1800" b="1" dirty="0"/>
              <a:t>Disadvantages</a:t>
            </a:r>
            <a:r>
              <a:rPr lang="en-US" sz="1800" dirty="0"/>
              <a:t>:</a:t>
            </a:r>
          </a:p>
          <a:p>
            <a:pPr marL="285750" indent="-285750">
              <a:buFont typeface="Arial" panose="020B0604020202020204" pitchFamily="34" charset="0"/>
              <a:buChar char="•"/>
            </a:pPr>
            <a:r>
              <a:rPr lang="en-US" sz="1800" dirty="0"/>
              <a:t>Blazing fast data means that </a:t>
            </a:r>
            <a:r>
              <a:rPr lang="en-US" sz="1800" dirty="0" err="1"/>
              <a:t>replayability</a:t>
            </a:r>
            <a:r>
              <a:rPr lang="en-US" sz="1800" dirty="0"/>
              <a:t> is terrible</a:t>
            </a:r>
          </a:p>
          <a:p>
            <a:pPr marL="285750" indent="-285750">
              <a:buFont typeface="Arial" panose="020B0604020202020204" pitchFamily="34" charset="0"/>
              <a:buChar char="•"/>
            </a:pPr>
            <a:r>
              <a:rPr lang="en-US" sz="1800" dirty="0"/>
              <a:t>Not tolerant of downtime on your end</a:t>
            </a:r>
          </a:p>
        </p:txBody>
      </p:sp>
    </p:spTree>
    <p:extLst>
      <p:ext uri="{BB962C8B-B14F-4D97-AF65-F5344CB8AC3E}">
        <p14:creationId xmlns:p14="http://schemas.microsoft.com/office/powerpoint/2010/main" val="6349640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B54-5D63-574E-B9D4-B0D9552F6B8A}"/>
              </a:ext>
            </a:extLst>
          </p:cNvPr>
          <p:cNvSpPr>
            <a:spLocks noGrp="1"/>
          </p:cNvSpPr>
          <p:nvPr>
            <p:ph type="title"/>
          </p:nvPr>
        </p:nvSpPr>
        <p:spPr/>
        <p:txBody>
          <a:bodyPr/>
          <a:lstStyle/>
          <a:p>
            <a:r>
              <a:rPr lang="en-US" dirty="0"/>
              <a:t>QUEUES</a:t>
            </a:r>
          </a:p>
        </p:txBody>
      </p:sp>
      <p:sp>
        <p:nvSpPr>
          <p:cNvPr id="3" name="Text Placeholder 2">
            <a:extLst>
              <a:ext uri="{FF2B5EF4-FFF2-40B4-BE49-F238E27FC236}">
                <a16:creationId xmlns:a16="http://schemas.microsoft.com/office/drawing/2014/main" id="{BA8F05D2-2FB0-384C-B2B9-3A1B741CD0C8}"/>
              </a:ext>
            </a:extLst>
          </p:cNvPr>
          <p:cNvSpPr>
            <a:spLocks noGrp="1"/>
          </p:cNvSpPr>
          <p:nvPr>
            <p:ph type="body" idx="1"/>
          </p:nvPr>
        </p:nvSpPr>
        <p:spPr>
          <a:xfrm>
            <a:off x="827999" y="3161932"/>
            <a:ext cx="10512000" cy="1058917"/>
          </a:xfrm>
        </p:spPr>
        <p:txBody>
          <a:bodyPr/>
          <a:lstStyle/>
          <a:p>
            <a:r>
              <a:rPr lang="en-US" dirty="0"/>
              <a:t>Queuing systems allow you to consume data as it comes in (and can be used as a trigger) whilst retaining that data (sometimes in order!)</a:t>
            </a:r>
          </a:p>
        </p:txBody>
      </p:sp>
      <p:sp>
        <p:nvSpPr>
          <p:cNvPr id="4" name="Slide Number Placeholder 3">
            <a:extLst>
              <a:ext uri="{FF2B5EF4-FFF2-40B4-BE49-F238E27FC236}">
                <a16:creationId xmlns:a16="http://schemas.microsoft.com/office/drawing/2014/main" id="{3D13DB2E-4DD4-3844-9881-B6E6523251E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56</a:t>
            </a:fld>
            <a:endParaRPr lang="en-US"/>
          </a:p>
        </p:txBody>
      </p:sp>
      <p:pic>
        <p:nvPicPr>
          <p:cNvPr id="5" name="Picture 4">
            <a:extLst>
              <a:ext uri="{FF2B5EF4-FFF2-40B4-BE49-F238E27FC236}">
                <a16:creationId xmlns:a16="http://schemas.microsoft.com/office/drawing/2014/main" id="{7F0B228C-5DA7-3643-AD97-AD122C9CDF10}"/>
              </a:ext>
            </a:extLst>
          </p:cNvPr>
          <p:cNvPicPr>
            <a:picLocks noChangeAspect="1"/>
          </p:cNvPicPr>
          <p:nvPr/>
        </p:nvPicPr>
        <p:blipFill>
          <a:blip r:embed="rId2"/>
          <a:stretch>
            <a:fillRect/>
          </a:stretch>
        </p:blipFill>
        <p:spPr>
          <a:xfrm>
            <a:off x="952497" y="1287010"/>
            <a:ext cx="4318000" cy="1879600"/>
          </a:xfrm>
          <a:prstGeom prst="rect">
            <a:avLst/>
          </a:prstGeom>
        </p:spPr>
      </p:pic>
      <p:pic>
        <p:nvPicPr>
          <p:cNvPr id="6" name="Picture 5">
            <a:extLst>
              <a:ext uri="{FF2B5EF4-FFF2-40B4-BE49-F238E27FC236}">
                <a16:creationId xmlns:a16="http://schemas.microsoft.com/office/drawing/2014/main" id="{805F1A37-D868-EC43-BE02-482C0A5E599C}"/>
              </a:ext>
            </a:extLst>
          </p:cNvPr>
          <p:cNvPicPr>
            <a:picLocks noChangeAspect="1"/>
          </p:cNvPicPr>
          <p:nvPr/>
        </p:nvPicPr>
        <p:blipFill>
          <a:blip r:embed="rId3"/>
          <a:stretch>
            <a:fillRect/>
          </a:stretch>
        </p:blipFill>
        <p:spPr>
          <a:xfrm>
            <a:off x="6844643" y="1287010"/>
            <a:ext cx="3119164" cy="1986941"/>
          </a:xfrm>
          <a:prstGeom prst="rect">
            <a:avLst/>
          </a:prstGeom>
        </p:spPr>
      </p:pic>
      <p:sp>
        <p:nvSpPr>
          <p:cNvPr id="7" name="TextBox 6">
            <a:extLst>
              <a:ext uri="{FF2B5EF4-FFF2-40B4-BE49-F238E27FC236}">
                <a16:creationId xmlns:a16="http://schemas.microsoft.com/office/drawing/2014/main" id="{30FD9D34-AB2C-2747-BE58-8FE949051985}"/>
              </a:ext>
            </a:extLst>
          </p:cNvPr>
          <p:cNvSpPr txBox="1"/>
          <p:nvPr/>
        </p:nvSpPr>
        <p:spPr>
          <a:xfrm>
            <a:off x="6568497" y="4194511"/>
            <a:ext cx="5181599" cy="1938992"/>
          </a:xfrm>
          <a:prstGeom prst="rect">
            <a:avLst/>
          </a:prstGeom>
          <a:noFill/>
        </p:spPr>
        <p:txBody>
          <a:bodyPr wrap="square" rtlCol="0">
            <a:spAutoFit/>
          </a:bodyPr>
          <a:lstStyle/>
          <a:p>
            <a:r>
              <a:rPr lang="en-US" sz="2000" dirty="0"/>
              <a:t>Disadvantages: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”Lump in the snake” problem when consumption falls behind</a:t>
            </a:r>
          </a:p>
          <a:p>
            <a:pPr marL="342900" indent="-342900">
              <a:buFont typeface="Arial" panose="020B0604020202020204" pitchFamily="34" charset="0"/>
              <a:buChar char="•"/>
            </a:pPr>
            <a:r>
              <a:rPr lang="en-US" sz="2000" dirty="0"/>
              <a:t>Not always FIFO</a:t>
            </a:r>
          </a:p>
          <a:p>
            <a:pPr marL="342900" indent="-342900">
              <a:buFont typeface="Arial" panose="020B0604020202020204" pitchFamily="34" charset="0"/>
              <a:buChar char="•"/>
            </a:pPr>
            <a:r>
              <a:rPr lang="en-US" sz="2000" dirty="0"/>
              <a:t>Difficult to see data in transit</a:t>
            </a:r>
          </a:p>
        </p:txBody>
      </p:sp>
      <p:sp>
        <p:nvSpPr>
          <p:cNvPr id="8" name="TextBox 7">
            <a:extLst>
              <a:ext uri="{FF2B5EF4-FFF2-40B4-BE49-F238E27FC236}">
                <a16:creationId xmlns:a16="http://schemas.microsoft.com/office/drawing/2014/main" id="{556DF2B8-7B90-4B43-BB77-4E03775D90D6}"/>
              </a:ext>
            </a:extLst>
          </p:cNvPr>
          <p:cNvSpPr txBox="1"/>
          <p:nvPr/>
        </p:nvSpPr>
        <p:spPr>
          <a:xfrm>
            <a:off x="520697" y="4220849"/>
            <a:ext cx="5181599" cy="1938992"/>
          </a:xfrm>
          <a:prstGeom prst="rect">
            <a:avLst/>
          </a:prstGeom>
          <a:noFill/>
        </p:spPr>
        <p:txBody>
          <a:bodyPr wrap="square" rtlCol="0">
            <a:spAutoFit/>
          </a:bodyPr>
          <a:lstStyle/>
          <a:p>
            <a:r>
              <a:rPr lang="en-US" sz="2000" dirty="0"/>
              <a:t>Advantages:</a:t>
            </a:r>
          </a:p>
          <a:p>
            <a:endParaRPr lang="en-US" sz="2000" dirty="0"/>
          </a:p>
          <a:p>
            <a:pPr marL="285750" indent="-285750">
              <a:buFont typeface="Arial" panose="020B0604020202020204" pitchFamily="34" charset="0"/>
              <a:buChar char="•"/>
            </a:pPr>
            <a:r>
              <a:rPr lang="en-US" sz="2000" dirty="0"/>
              <a:t>Retains data if consumers can’t keep up</a:t>
            </a:r>
          </a:p>
          <a:p>
            <a:pPr marL="285750" indent="-285750">
              <a:buFont typeface="Arial" panose="020B0604020202020204" pitchFamily="34" charset="0"/>
              <a:buChar char="•"/>
            </a:pPr>
            <a:r>
              <a:rPr lang="en-US" sz="2000" dirty="0"/>
              <a:t>Can work as fast as the consumers can</a:t>
            </a:r>
          </a:p>
          <a:p>
            <a:pPr marL="285750" indent="-285750">
              <a:buFont typeface="Arial" panose="020B0604020202020204" pitchFamily="34" charset="0"/>
              <a:buChar char="•"/>
            </a:pPr>
            <a:r>
              <a:rPr lang="en-US" sz="2000" dirty="0"/>
              <a:t>Excellent and safe way to retain data as it moves</a:t>
            </a:r>
          </a:p>
        </p:txBody>
      </p:sp>
    </p:spTree>
    <p:extLst>
      <p:ext uri="{BB962C8B-B14F-4D97-AF65-F5344CB8AC3E}">
        <p14:creationId xmlns:p14="http://schemas.microsoft.com/office/powerpoint/2010/main" val="28641428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Putting it all together:</a:t>
            </a:r>
            <a:br>
              <a:rPr lang="en-US" sz="3200" b="1" dirty="0"/>
            </a:br>
            <a:r>
              <a:rPr lang="en-US" sz="3200" b="1" dirty="0"/>
              <a:t>TRANSFORMERS</a:t>
            </a:r>
            <a:endParaRPr b="1" dirty="0"/>
          </a:p>
        </p:txBody>
      </p:sp>
    </p:spTree>
    <p:extLst>
      <p:ext uri="{BB962C8B-B14F-4D97-AF65-F5344CB8AC3E}">
        <p14:creationId xmlns:p14="http://schemas.microsoft.com/office/powerpoint/2010/main" val="19572628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8A28-F0BA-0A40-A6D7-EC22328ABEAF}"/>
              </a:ext>
            </a:extLst>
          </p:cNvPr>
          <p:cNvSpPr>
            <a:spLocks noGrp="1"/>
          </p:cNvSpPr>
          <p:nvPr>
            <p:ph type="title"/>
          </p:nvPr>
        </p:nvSpPr>
        <p:spPr/>
        <p:txBody>
          <a:bodyPr/>
          <a:lstStyle/>
          <a:p>
            <a:r>
              <a:rPr lang="en-US" dirty="0"/>
              <a:t>Python PANDAS and R</a:t>
            </a:r>
          </a:p>
        </p:txBody>
      </p:sp>
      <p:sp>
        <p:nvSpPr>
          <p:cNvPr id="3" name="Text Placeholder 2">
            <a:extLst>
              <a:ext uri="{FF2B5EF4-FFF2-40B4-BE49-F238E27FC236}">
                <a16:creationId xmlns:a16="http://schemas.microsoft.com/office/drawing/2014/main" id="{1411DE83-E3C4-3B4F-9C33-C8C7D63C249A}"/>
              </a:ext>
            </a:extLst>
          </p:cNvPr>
          <p:cNvSpPr>
            <a:spLocks noGrp="1"/>
          </p:cNvSpPr>
          <p:nvPr>
            <p:ph type="body" idx="1"/>
          </p:nvPr>
        </p:nvSpPr>
        <p:spPr>
          <a:xfrm>
            <a:off x="827999" y="3429000"/>
            <a:ext cx="10512000" cy="908050"/>
          </a:xfrm>
        </p:spPr>
        <p:txBody>
          <a:bodyPr/>
          <a:lstStyle/>
          <a:p>
            <a:r>
              <a:rPr lang="en-US" dirty="0"/>
              <a:t>Pandas and R are data science tools intended to parse data BUT…they can also run calculations on data as they run through your ETL! </a:t>
            </a:r>
          </a:p>
        </p:txBody>
      </p:sp>
      <p:sp>
        <p:nvSpPr>
          <p:cNvPr id="4" name="Slide Number Placeholder 3">
            <a:extLst>
              <a:ext uri="{FF2B5EF4-FFF2-40B4-BE49-F238E27FC236}">
                <a16:creationId xmlns:a16="http://schemas.microsoft.com/office/drawing/2014/main" id="{0B588B74-E94E-0E44-905E-F5A24F85340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58</a:t>
            </a:fld>
            <a:endParaRPr lang="en-US"/>
          </a:p>
        </p:txBody>
      </p:sp>
      <p:pic>
        <p:nvPicPr>
          <p:cNvPr id="5" name="Picture 4">
            <a:extLst>
              <a:ext uri="{FF2B5EF4-FFF2-40B4-BE49-F238E27FC236}">
                <a16:creationId xmlns:a16="http://schemas.microsoft.com/office/drawing/2014/main" id="{6197D750-2237-3347-88E6-E6EB0F154360}"/>
              </a:ext>
            </a:extLst>
          </p:cNvPr>
          <p:cNvPicPr>
            <a:picLocks noChangeAspect="1"/>
          </p:cNvPicPr>
          <p:nvPr/>
        </p:nvPicPr>
        <p:blipFill>
          <a:blip r:embed="rId2"/>
          <a:stretch>
            <a:fillRect/>
          </a:stretch>
        </p:blipFill>
        <p:spPr>
          <a:xfrm>
            <a:off x="2821414" y="1620635"/>
            <a:ext cx="2749069" cy="1619315"/>
          </a:xfrm>
          <a:prstGeom prst="rect">
            <a:avLst/>
          </a:prstGeom>
        </p:spPr>
      </p:pic>
      <p:pic>
        <p:nvPicPr>
          <p:cNvPr id="6" name="Picture 5">
            <a:extLst>
              <a:ext uri="{FF2B5EF4-FFF2-40B4-BE49-F238E27FC236}">
                <a16:creationId xmlns:a16="http://schemas.microsoft.com/office/drawing/2014/main" id="{A9284D2D-3C30-104C-B21D-F50AD0AC6BB7}"/>
              </a:ext>
            </a:extLst>
          </p:cNvPr>
          <p:cNvPicPr>
            <a:picLocks noChangeAspect="1"/>
          </p:cNvPicPr>
          <p:nvPr/>
        </p:nvPicPr>
        <p:blipFill>
          <a:blip r:embed="rId3"/>
          <a:stretch>
            <a:fillRect/>
          </a:stretch>
        </p:blipFill>
        <p:spPr>
          <a:xfrm>
            <a:off x="6390880" y="1439403"/>
            <a:ext cx="2298110" cy="1784415"/>
          </a:xfrm>
          <a:prstGeom prst="rect">
            <a:avLst/>
          </a:prstGeom>
        </p:spPr>
      </p:pic>
      <p:sp>
        <p:nvSpPr>
          <p:cNvPr id="8" name="TextBox 7">
            <a:extLst>
              <a:ext uri="{FF2B5EF4-FFF2-40B4-BE49-F238E27FC236}">
                <a16:creationId xmlns:a16="http://schemas.microsoft.com/office/drawing/2014/main" id="{9EF0D899-0FDF-6141-ACD6-4AF482D5069E}"/>
              </a:ext>
            </a:extLst>
          </p:cNvPr>
          <p:cNvSpPr txBox="1"/>
          <p:nvPr/>
        </p:nvSpPr>
        <p:spPr>
          <a:xfrm>
            <a:off x="630620" y="4337050"/>
            <a:ext cx="5570483" cy="2031325"/>
          </a:xfrm>
          <a:prstGeom prst="rect">
            <a:avLst/>
          </a:prstGeom>
          <a:noFill/>
        </p:spPr>
        <p:txBody>
          <a:bodyPr wrap="square" rtlCol="0">
            <a:spAutoFit/>
          </a:bodyPr>
          <a:lstStyle/>
          <a:p>
            <a:r>
              <a:rPr lang="en-US" sz="1800" dirty="0"/>
              <a:t>Advantages:</a:t>
            </a:r>
          </a:p>
          <a:p>
            <a:endParaRPr lang="en-US" sz="1800" dirty="0"/>
          </a:p>
          <a:p>
            <a:pPr marL="285750" indent="-285750">
              <a:buFont typeface="Arial" panose="020B0604020202020204" pitchFamily="34" charset="0"/>
              <a:buChar char="•"/>
            </a:pPr>
            <a:r>
              <a:rPr lang="en-US" sz="1800" dirty="0"/>
              <a:t>Pandas is incredibly easy to use</a:t>
            </a:r>
          </a:p>
          <a:p>
            <a:pPr marL="285750" indent="-285750">
              <a:buFont typeface="Arial" panose="020B0604020202020204" pitchFamily="34" charset="0"/>
              <a:buChar char="•"/>
            </a:pPr>
            <a:r>
              <a:rPr lang="en-US" sz="1800" dirty="0"/>
              <a:t>Comes with most key data science algorithms built in (Random Forest, K-nearest-neighbor, </a:t>
            </a:r>
            <a:r>
              <a:rPr lang="en-US" sz="1800" dirty="0" err="1"/>
              <a:t>etc</a:t>
            </a:r>
            <a:r>
              <a:rPr lang="en-US" sz="1800" dirty="0"/>
              <a:t>)</a:t>
            </a:r>
          </a:p>
          <a:p>
            <a:pPr marL="285750" indent="-285750">
              <a:buFont typeface="Arial" panose="020B0604020202020204" pitchFamily="34" charset="0"/>
              <a:buChar char="•"/>
            </a:pPr>
            <a:r>
              <a:rPr lang="en-US" sz="1800" dirty="0"/>
              <a:t>Can store data in columnar format so that it looks like SQL</a:t>
            </a:r>
          </a:p>
        </p:txBody>
      </p:sp>
      <p:sp>
        <p:nvSpPr>
          <p:cNvPr id="9" name="TextBox 8">
            <a:extLst>
              <a:ext uri="{FF2B5EF4-FFF2-40B4-BE49-F238E27FC236}">
                <a16:creationId xmlns:a16="http://schemas.microsoft.com/office/drawing/2014/main" id="{6C44E834-E05F-B545-B3F7-18D745B6237D}"/>
              </a:ext>
            </a:extLst>
          </p:cNvPr>
          <p:cNvSpPr txBox="1"/>
          <p:nvPr/>
        </p:nvSpPr>
        <p:spPr>
          <a:xfrm>
            <a:off x="6390880" y="4402934"/>
            <a:ext cx="5570483" cy="1754326"/>
          </a:xfrm>
          <a:prstGeom prst="rect">
            <a:avLst/>
          </a:prstGeom>
          <a:noFill/>
        </p:spPr>
        <p:txBody>
          <a:bodyPr wrap="square" rtlCol="0">
            <a:spAutoFit/>
          </a:bodyPr>
          <a:lstStyle/>
          <a:p>
            <a:r>
              <a:rPr lang="en-US" sz="1800" dirty="0"/>
              <a:t>Disadvantages:</a:t>
            </a:r>
          </a:p>
          <a:p>
            <a:endParaRPr lang="en-US" sz="1800" dirty="0"/>
          </a:p>
          <a:p>
            <a:pPr marL="285750" indent="-285750">
              <a:buFont typeface="Arial" panose="020B0604020202020204" pitchFamily="34" charset="0"/>
              <a:buChar char="•"/>
            </a:pPr>
            <a:r>
              <a:rPr lang="en-US" sz="1800" dirty="0"/>
              <a:t>Can get really heavy and unable to keep up with data</a:t>
            </a:r>
          </a:p>
          <a:p>
            <a:pPr marL="285750" indent="-285750">
              <a:buFont typeface="Arial" panose="020B0604020202020204" pitchFamily="34" charset="0"/>
              <a:buChar char="•"/>
            </a:pPr>
            <a:r>
              <a:rPr lang="en-US" sz="1800" dirty="0"/>
              <a:t>ML needs to have a ton of prep work done before deployment</a:t>
            </a:r>
          </a:p>
        </p:txBody>
      </p:sp>
    </p:spTree>
    <p:extLst>
      <p:ext uri="{BB962C8B-B14F-4D97-AF65-F5344CB8AC3E}">
        <p14:creationId xmlns:p14="http://schemas.microsoft.com/office/powerpoint/2010/main" val="18219301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7A3E2-FC99-7949-8C3F-45D8FF7A7FBB}"/>
              </a:ext>
            </a:extLst>
          </p:cNvPr>
          <p:cNvSpPr>
            <a:spLocks noGrp="1"/>
          </p:cNvSpPr>
          <p:nvPr>
            <p:ph type="title"/>
          </p:nvPr>
        </p:nvSpPr>
        <p:spPr/>
        <p:txBody>
          <a:bodyPr/>
          <a:lstStyle/>
          <a:p>
            <a:r>
              <a:rPr lang="en-US" dirty="0"/>
              <a:t>SPARK</a:t>
            </a:r>
          </a:p>
        </p:txBody>
      </p:sp>
      <p:sp>
        <p:nvSpPr>
          <p:cNvPr id="3" name="Text Placeholder 2">
            <a:extLst>
              <a:ext uri="{FF2B5EF4-FFF2-40B4-BE49-F238E27FC236}">
                <a16:creationId xmlns:a16="http://schemas.microsoft.com/office/drawing/2014/main" id="{CA3657C3-6E4A-214B-B081-1A29FE485EE9}"/>
              </a:ext>
            </a:extLst>
          </p:cNvPr>
          <p:cNvSpPr>
            <a:spLocks noGrp="1"/>
          </p:cNvSpPr>
          <p:nvPr>
            <p:ph type="body" idx="1"/>
          </p:nvPr>
        </p:nvSpPr>
        <p:spPr>
          <a:xfrm>
            <a:off x="828000" y="3237186"/>
            <a:ext cx="10512000" cy="588580"/>
          </a:xfrm>
        </p:spPr>
        <p:txBody>
          <a:bodyPr/>
          <a:lstStyle/>
          <a:p>
            <a:r>
              <a:rPr lang="en-US" dirty="0"/>
              <a:t>Built for doing fast and efficient transformations while in stream</a:t>
            </a:r>
          </a:p>
        </p:txBody>
      </p:sp>
      <p:sp>
        <p:nvSpPr>
          <p:cNvPr id="4" name="Slide Number Placeholder 3">
            <a:extLst>
              <a:ext uri="{FF2B5EF4-FFF2-40B4-BE49-F238E27FC236}">
                <a16:creationId xmlns:a16="http://schemas.microsoft.com/office/drawing/2014/main" id="{31308557-F556-9949-955D-6F9CFE63A10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59</a:t>
            </a:fld>
            <a:endParaRPr lang="en-US"/>
          </a:p>
        </p:txBody>
      </p:sp>
      <p:pic>
        <p:nvPicPr>
          <p:cNvPr id="5" name="Picture 4">
            <a:extLst>
              <a:ext uri="{FF2B5EF4-FFF2-40B4-BE49-F238E27FC236}">
                <a16:creationId xmlns:a16="http://schemas.microsoft.com/office/drawing/2014/main" id="{61AF4D13-657C-9047-A211-F96A87BC6CDB}"/>
              </a:ext>
            </a:extLst>
          </p:cNvPr>
          <p:cNvPicPr>
            <a:picLocks noChangeAspect="1"/>
          </p:cNvPicPr>
          <p:nvPr/>
        </p:nvPicPr>
        <p:blipFill>
          <a:blip r:embed="rId2"/>
          <a:stretch>
            <a:fillRect/>
          </a:stretch>
        </p:blipFill>
        <p:spPr>
          <a:xfrm>
            <a:off x="3995026" y="1232050"/>
            <a:ext cx="3949700" cy="2005136"/>
          </a:xfrm>
          <a:prstGeom prst="rect">
            <a:avLst/>
          </a:prstGeom>
        </p:spPr>
      </p:pic>
      <p:sp>
        <p:nvSpPr>
          <p:cNvPr id="6" name="TextBox 5">
            <a:extLst>
              <a:ext uri="{FF2B5EF4-FFF2-40B4-BE49-F238E27FC236}">
                <a16:creationId xmlns:a16="http://schemas.microsoft.com/office/drawing/2014/main" id="{E409C725-CB5D-AA47-A0C4-15905BA49D91}"/>
              </a:ext>
            </a:extLst>
          </p:cNvPr>
          <p:cNvSpPr txBox="1"/>
          <p:nvPr/>
        </p:nvSpPr>
        <p:spPr>
          <a:xfrm>
            <a:off x="357353" y="4120056"/>
            <a:ext cx="5738648" cy="1938992"/>
          </a:xfrm>
          <a:prstGeom prst="rect">
            <a:avLst/>
          </a:prstGeom>
          <a:noFill/>
        </p:spPr>
        <p:txBody>
          <a:bodyPr wrap="square" rtlCol="0">
            <a:spAutoFit/>
          </a:bodyPr>
          <a:lstStyle/>
          <a:p>
            <a:r>
              <a:rPr lang="en-US" sz="2000" dirty="0"/>
              <a:t>Advantages:</a:t>
            </a:r>
          </a:p>
          <a:p>
            <a:endParaRPr lang="en-US" sz="2000" dirty="0"/>
          </a:p>
          <a:p>
            <a:pPr marL="285750" indent="-285750">
              <a:buFont typeface="Arial" panose="020B0604020202020204" pitchFamily="34" charset="0"/>
              <a:buChar char="•"/>
            </a:pPr>
            <a:r>
              <a:rPr lang="en-US" sz="2000" dirty="0"/>
              <a:t>Data friendly in format</a:t>
            </a:r>
          </a:p>
          <a:p>
            <a:pPr marL="285750" indent="-285750">
              <a:buFont typeface="Arial" panose="020B0604020202020204" pitchFamily="34" charset="0"/>
              <a:buChar char="•"/>
            </a:pPr>
            <a:r>
              <a:rPr lang="en-US" sz="2000" dirty="0"/>
              <a:t>Sets everything in easy-to-use RDDs and can do transformations on those</a:t>
            </a:r>
          </a:p>
          <a:p>
            <a:pPr marL="285750" indent="-285750">
              <a:buFont typeface="Arial" panose="020B0604020202020204" pitchFamily="34" charset="0"/>
              <a:buChar char="•"/>
            </a:pPr>
            <a:r>
              <a:rPr lang="en-US" sz="2000" dirty="0"/>
              <a:t>LIGHTNING fast</a:t>
            </a:r>
          </a:p>
        </p:txBody>
      </p:sp>
      <p:sp>
        <p:nvSpPr>
          <p:cNvPr id="7" name="TextBox 6">
            <a:extLst>
              <a:ext uri="{FF2B5EF4-FFF2-40B4-BE49-F238E27FC236}">
                <a16:creationId xmlns:a16="http://schemas.microsoft.com/office/drawing/2014/main" id="{047D3611-ED56-D741-BE44-B200DEDE1DAE}"/>
              </a:ext>
            </a:extLst>
          </p:cNvPr>
          <p:cNvSpPr txBox="1"/>
          <p:nvPr/>
        </p:nvSpPr>
        <p:spPr>
          <a:xfrm>
            <a:off x="6379778" y="4104291"/>
            <a:ext cx="5554719" cy="1631216"/>
          </a:xfrm>
          <a:prstGeom prst="rect">
            <a:avLst/>
          </a:prstGeom>
          <a:noFill/>
        </p:spPr>
        <p:txBody>
          <a:bodyPr wrap="square" rtlCol="0">
            <a:spAutoFit/>
          </a:bodyPr>
          <a:lstStyle/>
          <a:p>
            <a:r>
              <a:rPr lang="en-US" sz="2000" dirty="0"/>
              <a:t>Disadvantages:</a:t>
            </a:r>
          </a:p>
          <a:p>
            <a:endParaRPr lang="en-US" sz="2000" dirty="0"/>
          </a:p>
          <a:p>
            <a:pPr marL="285750" indent="-285750">
              <a:buFont typeface="Arial" panose="020B0604020202020204" pitchFamily="34" charset="0"/>
              <a:buChar char="•"/>
            </a:pPr>
            <a:r>
              <a:rPr lang="en-US" sz="2000" dirty="0"/>
              <a:t>PAINFUL to set up and get running correctly</a:t>
            </a:r>
          </a:p>
          <a:p>
            <a:pPr marL="285750" indent="-285750">
              <a:buFont typeface="Arial" panose="020B0604020202020204" pitchFamily="34" charset="0"/>
              <a:buChar char="•"/>
            </a:pPr>
            <a:r>
              <a:rPr lang="en-US" sz="2000" dirty="0"/>
              <a:t>Not easy to code through (JAVA and SCALA)</a:t>
            </a:r>
          </a:p>
        </p:txBody>
      </p:sp>
    </p:spTree>
    <p:extLst>
      <p:ext uri="{BB962C8B-B14F-4D97-AF65-F5344CB8AC3E}">
        <p14:creationId xmlns:p14="http://schemas.microsoft.com/office/powerpoint/2010/main" val="2388565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Data Architecture Objectives</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152400" indent="0">
              <a:spcBef>
                <a:spcPts val="0"/>
              </a:spcBef>
              <a:buNone/>
            </a:pPr>
            <a:r>
              <a:rPr lang="en-US" dirty="0"/>
              <a:t>The objectives of this course are as follows:</a:t>
            </a:r>
          </a:p>
          <a:p>
            <a:pPr marL="152400" indent="0">
              <a:spcBef>
                <a:spcPts val="0"/>
              </a:spcBef>
              <a:buNone/>
            </a:pPr>
            <a:endParaRPr lang="en-US" dirty="0"/>
          </a:p>
          <a:p>
            <a:pPr marL="495300" indent="-342900">
              <a:spcBef>
                <a:spcPts val="0"/>
              </a:spcBef>
            </a:pPr>
            <a:r>
              <a:rPr lang="en-US" dirty="0"/>
              <a:t>Help students get a better understanding of fundamental tools for extraction, transformation and loading in a data engineering pipeline</a:t>
            </a:r>
          </a:p>
          <a:p>
            <a:pPr marL="495300" indent="-342900">
              <a:spcBef>
                <a:spcPts val="0"/>
              </a:spcBef>
            </a:pPr>
            <a:endParaRPr lang="en-US" dirty="0"/>
          </a:p>
          <a:p>
            <a:pPr marL="495300" indent="-342900">
              <a:spcBef>
                <a:spcPts val="0"/>
              </a:spcBef>
            </a:pPr>
            <a:r>
              <a:rPr lang="en-US" dirty="0"/>
              <a:t>Give students the ability to design a data engineering pipeline using commonly used AWS tools</a:t>
            </a:r>
          </a:p>
          <a:p>
            <a:pPr marL="495300" indent="-342900">
              <a:spcBef>
                <a:spcPts val="0"/>
              </a:spcBef>
            </a:pPr>
            <a:endParaRPr lang="en-US" dirty="0"/>
          </a:p>
          <a:p>
            <a:pPr marL="495300" indent="-342900">
              <a:spcBef>
                <a:spcPts val="0"/>
              </a:spcBef>
            </a:pPr>
            <a:r>
              <a:rPr lang="en-US" dirty="0"/>
              <a:t>Students will  gain an understanding of commonly used data structures for data in transit.</a:t>
            </a:r>
          </a:p>
          <a:p>
            <a:pPr marL="495300" indent="-342900">
              <a:spcBef>
                <a:spcPts val="0"/>
              </a:spcBef>
            </a:pPr>
            <a:endParaRPr lang="en-US" dirty="0"/>
          </a:p>
          <a:p>
            <a:pPr marL="495300" indent="-342900">
              <a:spcBef>
                <a:spcPts val="0"/>
              </a:spcBef>
            </a:pP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337938789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2957C-C1D4-6F4B-A199-16B91220FB89}"/>
              </a:ext>
            </a:extLst>
          </p:cNvPr>
          <p:cNvSpPr>
            <a:spLocks noGrp="1"/>
          </p:cNvSpPr>
          <p:nvPr>
            <p:ph type="title"/>
          </p:nvPr>
        </p:nvSpPr>
        <p:spPr/>
        <p:txBody>
          <a:bodyPr/>
          <a:lstStyle/>
          <a:p>
            <a:r>
              <a:rPr lang="en-US" dirty="0"/>
              <a:t>Lambdas</a:t>
            </a:r>
          </a:p>
        </p:txBody>
      </p:sp>
      <p:sp>
        <p:nvSpPr>
          <p:cNvPr id="3" name="Text Placeholder 2">
            <a:extLst>
              <a:ext uri="{FF2B5EF4-FFF2-40B4-BE49-F238E27FC236}">
                <a16:creationId xmlns:a16="http://schemas.microsoft.com/office/drawing/2014/main" id="{0ACA1C2A-7F01-FF48-BEF9-47FD41F39F17}"/>
              </a:ext>
            </a:extLst>
          </p:cNvPr>
          <p:cNvSpPr>
            <a:spLocks noGrp="1"/>
          </p:cNvSpPr>
          <p:nvPr>
            <p:ph type="body" idx="1"/>
          </p:nvPr>
        </p:nvSpPr>
        <p:spPr>
          <a:xfrm>
            <a:off x="840000" y="2748991"/>
            <a:ext cx="10512000" cy="1833519"/>
          </a:xfrm>
        </p:spPr>
        <p:txBody>
          <a:bodyPr/>
          <a:lstStyle/>
          <a:p>
            <a:r>
              <a:rPr lang="en-US" dirty="0"/>
              <a:t>AWS Lambdas/Google Cloud functions are small pieces of code run by excess capacity owned by AWS/Google</a:t>
            </a:r>
          </a:p>
          <a:p>
            <a:r>
              <a:rPr lang="en-US" dirty="0"/>
              <a:t>They can run on scheduled or be “triggered” by previous events</a:t>
            </a:r>
          </a:p>
          <a:p>
            <a:r>
              <a:rPr lang="en-US" dirty="0"/>
              <a:t>They are a key part of “serverless architecture”</a:t>
            </a:r>
          </a:p>
        </p:txBody>
      </p:sp>
      <p:sp>
        <p:nvSpPr>
          <p:cNvPr id="4" name="Slide Number Placeholder 3">
            <a:extLst>
              <a:ext uri="{FF2B5EF4-FFF2-40B4-BE49-F238E27FC236}">
                <a16:creationId xmlns:a16="http://schemas.microsoft.com/office/drawing/2014/main" id="{B37D3BE9-A3D7-664A-973E-FBD24D49914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60</a:t>
            </a:fld>
            <a:endParaRPr lang="en-US"/>
          </a:p>
        </p:txBody>
      </p:sp>
      <p:pic>
        <p:nvPicPr>
          <p:cNvPr id="6" name="Picture 5">
            <a:extLst>
              <a:ext uri="{FF2B5EF4-FFF2-40B4-BE49-F238E27FC236}">
                <a16:creationId xmlns:a16="http://schemas.microsoft.com/office/drawing/2014/main" id="{429A4FEC-326A-0F4E-BD14-D8DBD91D86C1}"/>
              </a:ext>
            </a:extLst>
          </p:cNvPr>
          <p:cNvPicPr>
            <a:picLocks noChangeAspect="1"/>
          </p:cNvPicPr>
          <p:nvPr/>
        </p:nvPicPr>
        <p:blipFill>
          <a:blip r:embed="rId2"/>
          <a:stretch>
            <a:fillRect/>
          </a:stretch>
        </p:blipFill>
        <p:spPr>
          <a:xfrm>
            <a:off x="3815256" y="1401943"/>
            <a:ext cx="1145627" cy="1145627"/>
          </a:xfrm>
          <a:prstGeom prst="rect">
            <a:avLst/>
          </a:prstGeom>
        </p:spPr>
      </p:pic>
      <p:pic>
        <p:nvPicPr>
          <p:cNvPr id="7" name="Picture 6">
            <a:extLst>
              <a:ext uri="{FF2B5EF4-FFF2-40B4-BE49-F238E27FC236}">
                <a16:creationId xmlns:a16="http://schemas.microsoft.com/office/drawing/2014/main" id="{BB76C8B3-D32A-424D-A331-1BA3B96D1DF0}"/>
              </a:ext>
            </a:extLst>
          </p:cNvPr>
          <p:cNvPicPr>
            <a:picLocks noChangeAspect="1"/>
          </p:cNvPicPr>
          <p:nvPr/>
        </p:nvPicPr>
        <p:blipFill>
          <a:blip r:embed="rId3"/>
          <a:stretch>
            <a:fillRect/>
          </a:stretch>
        </p:blipFill>
        <p:spPr>
          <a:xfrm>
            <a:off x="6768662" y="1307349"/>
            <a:ext cx="1344667" cy="1344667"/>
          </a:xfrm>
          <a:prstGeom prst="rect">
            <a:avLst/>
          </a:prstGeom>
        </p:spPr>
      </p:pic>
      <p:sp>
        <p:nvSpPr>
          <p:cNvPr id="8" name="TextBox 7">
            <a:extLst>
              <a:ext uri="{FF2B5EF4-FFF2-40B4-BE49-F238E27FC236}">
                <a16:creationId xmlns:a16="http://schemas.microsoft.com/office/drawing/2014/main" id="{7E74DE0D-A0D1-6044-A47A-78292E5BC0C7}"/>
              </a:ext>
            </a:extLst>
          </p:cNvPr>
          <p:cNvSpPr txBox="1"/>
          <p:nvPr/>
        </p:nvSpPr>
        <p:spPr>
          <a:xfrm>
            <a:off x="504497" y="4636587"/>
            <a:ext cx="4750675" cy="1477328"/>
          </a:xfrm>
          <a:prstGeom prst="rect">
            <a:avLst/>
          </a:prstGeom>
          <a:noFill/>
        </p:spPr>
        <p:txBody>
          <a:bodyPr wrap="square" rtlCol="0">
            <a:spAutoFit/>
          </a:bodyPr>
          <a:lstStyle/>
          <a:p>
            <a:r>
              <a:rPr lang="en-US" sz="1800" dirty="0"/>
              <a:t>Advantages</a:t>
            </a:r>
            <a:br>
              <a:rPr lang="en-US" sz="1800" dirty="0"/>
            </a:br>
            <a:endParaRPr lang="en-US" sz="1800" dirty="0"/>
          </a:p>
          <a:p>
            <a:pPr marL="285750" indent="-285750">
              <a:buFont typeface="Arial" panose="020B0604020202020204" pitchFamily="34" charset="0"/>
              <a:buChar char="•"/>
            </a:pPr>
            <a:r>
              <a:rPr lang="en-US" sz="1800" dirty="0"/>
              <a:t>Code is small and bite-sized </a:t>
            </a:r>
          </a:p>
          <a:p>
            <a:pPr marL="285750" indent="-285750">
              <a:buFont typeface="Arial" panose="020B0604020202020204" pitchFamily="34" charset="0"/>
              <a:buChar char="•"/>
            </a:pPr>
            <a:r>
              <a:rPr lang="en-US" sz="1800" dirty="0"/>
              <a:t>NO SERVERS TO MAINTAIN</a:t>
            </a:r>
          </a:p>
          <a:p>
            <a:pPr marL="285750" indent="-285750">
              <a:buFont typeface="Arial" panose="020B0604020202020204" pitchFamily="34" charset="0"/>
              <a:buChar char="•"/>
            </a:pPr>
            <a:r>
              <a:rPr lang="en-US" sz="1800" dirty="0"/>
              <a:t>Deployment of small, independent chunks</a:t>
            </a:r>
          </a:p>
        </p:txBody>
      </p:sp>
      <p:sp>
        <p:nvSpPr>
          <p:cNvPr id="9" name="TextBox 8">
            <a:extLst>
              <a:ext uri="{FF2B5EF4-FFF2-40B4-BE49-F238E27FC236}">
                <a16:creationId xmlns:a16="http://schemas.microsoft.com/office/drawing/2014/main" id="{DC4B45A0-369D-F247-85CF-438020A67D45}"/>
              </a:ext>
            </a:extLst>
          </p:cNvPr>
          <p:cNvSpPr txBox="1"/>
          <p:nvPr/>
        </p:nvSpPr>
        <p:spPr>
          <a:xfrm>
            <a:off x="5954110" y="4466897"/>
            <a:ext cx="5186856" cy="2031325"/>
          </a:xfrm>
          <a:prstGeom prst="rect">
            <a:avLst/>
          </a:prstGeom>
          <a:noFill/>
        </p:spPr>
        <p:txBody>
          <a:bodyPr wrap="square" rtlCol="0">
            <a:spAutoFit/>
          </a:bodyPr>
          <a:lstStyle/>
          <a:p>
            <a:r>
              <a:rPr lang="en-US" sz="1800" dirty="0"/>
              <a:t>Disadvantages</a:t>
            </a:r>
            <a:br>
              <a:rPr lang="en-US" sz="1800" dirty="0"/>
            </a:br>
            <a:endParaRPr lang="en-US" sz="1800" dirty="0"/>
          </a:p>
          <a:p>
            <a:pPr marL="285750" indent="-285750">
              <a:buFont typeface="Arial" panose="020B0604020202020204" pitchFamily="34" charset="0"/>
              <a:buChar char="•"/>
            </a:pPr>
            <a:r>
              <a:rPr lang="en-US" sz="1800" dirty="0"/>
              <a:t>As complexity grows these become insanely difficult to maintain</a:t>
            </a:r>
          </a:p>
          <a:p>
            <a:pPr marL="285750" indent="-285750">
              <a:buFont typeface="Arial" panose="020B0604020202020204" pitchFamily="34" charset="0"/>
              <a:buChar char="•"/>
            </a:pPr>
            <a:r>
              <a:rPr lang="en-US" sz="1800" dirty="0"/>
              <a:t>Networking resources together is extra complexity</a:t>
            </a:r>
          </a:p>
          <a:p>
            <a:pPr marL="285750" indent="-285750">
              <a:buFont typeface="Arial" panose="020B0604020202020204" pitchFamily="34" charset="0"/>
              <a:buChar char="•"/>
            </a:pPr>
            <a:r>
              <a:rPr lang="en-US" sz="1800" dirty="0"/>
              <a:t>Slow at first startup</a:t>
            </a:r>
          </a:p>
        </p:txBody>
      </p:sp>
    </p:spTree>
    <p:extLst>
      <p:ext uri="{BB962C8B-B14F-4D97-AF65-F5344CB8AC3E}">
        <p14:creationId xmlns:p14="http://schemas.microsoft.com/office/powerpoint/2010/main" val="14250556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Putting it all together:</a:t>
            </a:r>
            <a:br>
              <a:rPr lang="en-US" sz="3200" b="1" dirty="0"/>
            </a:br>
            <a:r>
              <a:rPr lang="en-US" sz="3200" b="1" dirty="0"/>
              <a:t>DESTINATIONS</a:t>
            </a:r>
            <a:endParaRPr b="1" dirty="0"/>
          </a:p>
        </p:txBody>
      </p:sp>
    </p:spTree>
    <p:extLst>
      <p:ext uri="{BB962C8B-B14F-4D97-AF65-F5344CB8AC3E}">
        <p14:creationId xmlns:p14="http://schemas.microsoft.com/office/powerpoint/2010/main" val="26997473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8A28-F0BA-0A40-A6D7-EC22328ABEAF}"/>
              </a:ext>
            </a:extLst>
          </p:cNvPr>
          <p:cNvSpPr>
            <a:spLocks noGrp="1"/>
          </p:cNvSpPr>
          <p:nvPr>
            <p:ph type="title"/>
          </p:nvPr>
        </p:nvSpPr>
        <p:spPr/>
        <p:txBody>
          <a:bodyPr/>
          <a:lstStyle/>
          <a:p>
            <a:r>
              <a:rPr lang="en-US" dirty="0"/>
              <a:t>SQL Databases</a:t>
            </a:r>
          </a:p>
        </p:txBody>
      </p:sp>
      <p:sp>
        <p:nvSpPr>
          <p:cNvPr id="3" name="Text Placeholder 2">
            <a:extLst>
              <a:ext uri="{FF2B5EF4-FFF2-40B4-BE49-F238E27FC236}">
                <a16:creationId xmlns:a16="http://schemas.microsoft.com/office/drawing/2014/main" id="{1411DE83-E3C4-3B4F-9C33-C8C7D63C249A}"/>
              </a:ext>
            </a:extLst>
          </p:cNvPr>
          <p:cNvSpPr>
            <a:spLocks noGrp="1"/>
          </p:cNvSpPr>
          <p:nvPr>
            <p:ph type="body" idx="1"/>
          </p:nvPr>
        </p:nvSpPr>
        <p:spPr>
          <a:xfrm>
            <a:off x="827999" y="3172471"/>
            <a:ext cx="10512000" cy="908050"/>
          </a:xfrm>
        </p:spPr>
        <p:txBody>
          <a:bodyPr/>
          <a:lstStyle/>
          <a:p>
            <a:r>
              <a:rPr lang="en-US" dirty="0"/>
              <a:t>By far the most common destination is some sort of SQL database</a:t>
            </a:r>
          </a:p>
        </p:txBody>
      </p:sp>
      <p:sp>
        <p:nvSpPr>
          <p:cNvPr id="4" name="Slide Number Placeholder 3">
            <a:extLst>
              <a:ext uri="{FF2B5EF4-FFF2-40B4-BE49-F238E27FC236}">
                <a16:creationId xmlns:a16="http://schemas.microsoft.com/office/drawing/2014/main" id="{0B588B74-E94E-0E44-905E-F5A24F85340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62</a:t>
            </a:fld>
            <a:endParaRPr lang="en-US"/>
          </a:p>
        </p:txBody>
      </p:sp>
      <p:sp>
        <p:nvSpPr>
          <p:cNvPr id="8" name="TextBox 7">
            <a:extLst>
              <a:ext uri="{FF2B5EF4-FFF2-40B4-BE49-F238E27FC236}">
                <a16:creationId xmlns:a16="http://schemas.microsoft.com/office/drawing/2014/main" id="{9EF0D899-0FDF-6141-ACD6-4AF482D5069E}"/>
              </a:ext>
            </a:extLst>
          </p:cNvPr>
          <p:cNvSpPr txBox="1"/>
          <p:nvPr/>
        </p:nvSpPr>
        <p:spPr>
          <a:xfrm>
            <a:off x="630620" y="4337050"/>
            <a:ext cx="5570483" cy="2031325"/>
          </a:xfrm>
          <a:prstGeom prst="rect">
            <a:avLst/>
          </a:prstGeom>
          <a:noFill/>
        </p:spPr>
        <p:txBody>
          <a:bodyPr wrap="square" rtlCol="0">
            <a:spAutoFit/>
          </a:bodyPr>
          <a:lstStyle/>
          <a:p>
            <a:r>
              <a:rPr lang="en-US" sz="1800" dirty="0"/>
              <a:t>Advantages:</a:t>
            </a:r>
          </a:p>
          <a:p>
            <a:endParaRPr lang="en-US" sz="1800" dirty="0"/>
          </a:p>
          <a:p>
            <a:pPr marL="285750" indent="-285750">
              <a:buFont typeface="Arial" panose="020B0604020202020204" pitchFamily="34" charset="0"/>
              <a:buChar char="•"/>
            </a:pPr>
            <a:r>
              <a:rPr lang="en-US" sz="1800" dirty="0"/>
              <a:t>Nicely structured data put into databases that analysts can use</a:t>
            </a:r>
          </a:p>
          <a:p>
            <a:pPr marL="285750" indent="-285750">
              <a:buFont typeface="Arial" panose="020B0604020202020204" pitchFamily="34" charset="0"/>
              <a:buChar char="•"/>
            </a:pPr>
            <a:r>
              <a:rPr lang="en-US" sz="1800" dirty="0"/>
              <a:t>LOTS of easy connectors in code</a:t>
            </a:r>
          </a:p>
          <a:p>
            <a:pPr marL="285750" indent="-285750">
              <a:buFont typeface="Arial" panose="020B0604020202020204" pitchFamily="34" charset="0"/>
              <a:buChar char="•"/>
            </a:pPr>
            <a:r>
              <a:rPr lang="en-US" sz="1800" dirty="0"/>
              <a:t>Effective management of data</a:t>
            </a:r>
          </a:p>
          <a:p>
            <a:pPr marL="285750" indent="-285750">
              <a:buFont typeface="Arial" panose="020B0604020202020204" pitchFamily="34" charset="0"/>
              <a:buChar char="•"/>
            </a:pPr>
            <a:endParaRPr lang="en-US" sz="1800" dirty="0"/>
          </a:p>
        </p:txBody>
      </p:sp>
      <p:sp>
        <p:nvSpPr>
          <p:cNvPr id="9" name="TextBox 8">
            <a:extLst>
              <a:ext uri="{FF2B5EF4-FFF2-40B4-BE49-F238E27FC236}">
                <a16:creationId xmlns:a16="http://schemas.microsoft.com/office/drawing/2014/main" id="{6C44E834-E05F-B545-B3F7-18D745B6237D}"/>
              </a:ext>
            </a:extLst>
          </p:cNvPr>
          <p:cNvSpPr txBox="1"/>
          <p:nvPr/>
        </p:nvSpPr>
        <p:spPr>
          <a:xfrm>
            <a:off x="6390880" y="4402934"/>
            <a:ext cx="5570483" cy="1477328"/>
          </a:xfrm>
          <a:prstGeom prst="rect">
            <a:avLst/>
          </a:prstGeom>
          <a:noFill/>
        </p:spPr>
        <p:txBody>
          <a:bodyPr wrap="square" rtlCol="0">
            <a:spAutoFit/>
          </a:bodyPr>
          <a:lstStyle/>
          <a:p>
            <a:r>
              <a:rPr lang="en-US" sz="1800" dirty="0"/>
              <a:t>Disadvantages:</a:t>
            </a:r>
          </a:p>
          <a:p>
            <a:endParaRPr lang="en-US" sz="1800" dirty="0"/>
          </a:p>
          <a:p>
            <a:pPr marL="285750" indent="-285750">
              <a:buFont typeface="Arial" panose="020B0604020202020204" pitchFamily="34" charset="0"/>
              <a:buChar char="•"/>
            </a:pPr>
            <a:r>
              <a:rPr lang="en-US" sz="1800" dirty="0"/>
              <a:t>Speed- not as fast as cached/</a:t>
            </a:r>
            <a:r>
              <a:rPr lang="en-US" sz="1800" dirty="0" err="1"/>
              <a:t>nosql</a:t>
            </a:r>
            <a:r>
              <a:rPr lang="en-US" sz="1800" dirty="0"/>
              <a:t> solutions</a:t>
            </a:r>
          </a:p>
          <a:p>
            <a:pPr marL="285750" indent="-285750">
              <a:buFont typeface="Arial" panose="020B0604020202020204" pitchFamily="34" charset="0"/>
              <a:buChar char="•"/>
            </a:pPr>
            <a:r>
              <a:rPr lang="en-US" sz="1800" dirty="0"/>
              <a:t>Lots of transformations required</a:t>
            </a:r>
          </a:p>
          <a:p>
            <a:pPr marL="285750" indent="-285750">
              <a:buFont typeface="Arial" panose="020B0604020202020204" pitchFamily="34" charset="0"/>
              <a:buChar char="•"/>
            </a:pPr>
            <a:r>
              <a:rPr lang="en-US" sz="1800" dirty="0"/>
              <a:t>VERY type safe- a lot of room for error</a:t>
            </a:r>
          </a:p>
        </p:txBody>
      </p:sp>
      <p:pic>
        <p:nvPicPr>
          <p:cNvPr id="7" name="Picture 6">
            <a:extLst>
              <a:ext uri="{FF2B5EF4-FFF2-40B4-BE49-F238E27FC236}">
                <a16:creationId xmlns:a16="http://schemas.microsoft.com/office/drawing/2014/main" id="{83B9F18C-9B49-CD42-9CE0-CA16F8C3EC2C}"/>
              </a:ext>
            </a:extLst>
          </p:cNvPr>
          <p:cNvPicPr>
            <a:picLocks noChangeAspect="1"/>
          </p:cNvPicPr>
          <p:nvPr/>
        </p:nvPicPr>
        <p:blipFill>
          <a:blip r:embed="rId2"/>
          <a:stretch>
            <a:fillRect/>
          </a:stretch>
        </p:blipFill>
        <p:spPr>
          <a:xfrm>
            <a:off x="630620" y="1371600"/>
            <a:ext cx="2866015" cy="1497724"/>
          </a:xfrm>
          <a:prstGeom prst="rect">
            <a:avLst/>
          </a:prstGeom>
        </p:spPr>
      </p:pic>
      <p:pic>
        <p:nvPicPr>
          <p:cNvPr id="10" name="Picture 9">
            <a:extLst>
              <a:ext uri="{FF2B5EF4-FFF2-40B4-BE49-F238E27FC236}">
                <a16:creationId xmlns:a16="http://schemas.microsoft.com/office/drawing/2014/main" id="{2570AAC3-5F36-2841-BACA-AA40CDBDCAF8}"/>
              </a:ext>
            </a:extLst>
          </p:cNvPr>
          <p:cNvPicPr>
            <a:picLocks noChangeAspect="1"/>
          </p:cNvPicPr>
          <p:nvPr/>
        </p:nvPicPr>
        <p:blipFill>
          <a:blip r:embed="rId3"/>
          <a:stretch>
            <a:fillRect/>
          </a:stretch>
        </p:blipFill>
        <p:spPr>
          <a:xfrm>
            <a:off x="4530560" y="1572708"/>
            <a:ext cx="3106877" cy="1553439"/>
          </a:xfrm>
          <a:prstGeom prst="rect">
            <a:avLst/>
          </a:prstGeom>
        </p:spPr>
      </p:pic>
      <p:pic>
        <p:nvPicPr>
          <p:cNvPr id="12" name="Picture 11">
            <a:extLst>
              <a:ext uri="{FF2B5EF4-FFF2-40B4-BE49-F238E27FC236}">
                <a16:creationId xmlns:a16="http://schemas.microsoft.com/office/drawing/2014/main" id="{4206439B-572D-314F-BF03-60AF59B7AD0F}"/>
              </a:ext>
            </a:extLst>
          </p:cNvPr>
          <p:cNvPicPr>
            <a:picLocks noChangeAspect="1"/>
          </p:cNvPicPr>
          <p:nvPr/>
        </p:nvPicPr>
        <p:blipFill>
          <a:blip r:embed="rId4"/>
          <a:stretch>
            <a:fillRect/>
          </a:stretch>
        </p:blipFill>
        <p:spPr>
          <a:xfrm>
            <a:off x="8686557" y="1403278"/>
            <a:ext cx="3106877" cy="1892300"/>
          </a:xfrm>
          <a:prstGeom prst="rect">
            <a:avLst/>
          </a:prstGeom>
        </p:spPr>
      </p:pic>
    </p:spTree>
    <p:extLst>
      <p:ext uri="{BB962C8B-B14F-4D97-AF65-F5344CB8AC3E}">
        <p14:creationId xmlns:p14="http://schemas.microsoft.com/office/powerpoint/2010/main" val="12076830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42519-AC56-A648-9BB4-F24937E0D553}"/>
              </a:ext>
            </a:extLst>
          </p:cNvPr>
          <p:cNvSpPr>
            <a:spLocks noGrp="1"/>
          </p:cNvSpPr>
          <p:nvPr>
            <p:ph type="title"/>
          </p:nvPr>
        </p:nvSpPr>
        <p:spPr/>
        <p:txBody>
          <a:bodyPr/>
          <a:lstStyle/>
          <a:p>
            <a:r>
              <a:rPr lang="en-US" dirty="0"/>
              <a:t>NoSQL databases</a:t>
            </a:r>
          </a:p>
        </p:txBody>
      </p:sp>
      <p:sp>
        <p:nvSpPr>
          <p:cNvPr id="3" name="Text Placeholder 2">
            <a:extLst>
              <a:ext uri="{FF2B5EF4-FFF2-40B4-BE49-F238E27FC236}">
                <a16:creationId xmlns:a16="http://schemas.microsoft.com/office/drawing/2014/main" id="{354D2ED8-498D-0240-9AE1-630EC81843BF}"/>
              </a:ext>
            </a:extLst>
          </p:cNvPr>
          <p:cNvSpPr>
            <a:spLocks noGrp="1"/>
          </p:cNvSpPr>
          <p:nvPr>
            <p:ph type="body" idx="1"/>
          </p:nvPr>
        </p:nvSpPr>
        <p:spPr>
          <a:xfrm>
            <a:off x="827999" y="3458629"/>
            <a:ext cx="10512000" cy="1072056"/>
          </a:xfrm>
        </p:spPr>
        <p:txBody>
          <a:bodyPr/>
          <a:lstStyle/>
          <a:p>
            <a:r>
              <a:rPr lang="en-US" dirty="0"/>
              <a:t>NOSQL databases are created for fast I/O operations with minimal transformations</a:t>
            </a:r>
          </a:p>
        </p:txBody>
      </p:sp>
      <p:sp>
        <p:nvSpPr>
          <p:cNvPr id="4" name="Slide Number Placeholder 3">
            <a:extLst>
              <a:ext uri="{FF2B5EF4-FFF2-40B4-BE49-F238E27FC236}">
                <a16:creationId xmlns:a16="http://schemas.microsoft.com/office/drawing/2014/main" id="{E23A21A1-BCC5-9545-853E-45CE221851A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63</a:t>
            </a:fld>
            <a:endParaRPr lang="en-US"/>
          </a:p>
        </p:txBody>
      </p:sp>
      <p:pic>
        <p:nvPicPr>
          <p:cNvPr id="5" name="Picture 4">
            <a:extLst>
              <a:ext uri="{FF2B5EF4-FFF2-40B4-BE49-F238E27FC236}">
                <a16:creationId xmlns:a16="http://schemas.microsoft.com/office/drawing/2014/main" id="{DF508653-F566-C649-BF9C-1D1D180C3A0D}"/>
              </a:ext>
            </a:extLst>
          </p:cNvPr>
          <p:cNvPicPr>
            <a:picLocks noChangeAspect="1"/>
          </p:cNvPicPr>
          <p:nvPr/>
        </p:nvPicPr>
        <p:blipFill>
          <a:blip r:embed="rId2"/>
          <a:stretch>
            <a:fillRect/>
          </a:stretch>
        </p:blipFill>
        <p:spPr>
          <a:xfrm>
            <a:off x="577631" y="1282700"/>
            <a:ext cx="3784600" cy="2146300"/>
          </a:xfrm>
          <a:prstGeom prst="rect">
            <a:avLst/>
          </a:prstGeom>
        </p:spPr>
      </p:pic>
      <p:pic>
        <p:nvPicPr>
          <p:cNvPr id="6" name="Picture 5">
            <a:extLst>
              <a:ext uri="{FF2B5EF4-FFF2-40B4-BE49-F238E27FC236}">
                <a16:creationId xmlns:a16="http://schemas.microsoft.com/office/drawing/2014/main" id="{E406299C-0776-944B-95FE-EF734ACF39BD}"/>
              </a:ext>
            </a:extLst>
          </p:cNvPr>
          <p:cNvPicPr>
            <a:picLocks noChangeAspect="1"/>
          </p:cNvPicPr>
          <p:nvPr/>
        </p:nvPicPr>
        <p:blipFill>
          <a:blip r:embed="rId3"/>
          <a:stretch>
            <a:fillRect/>
          </a:stretch>
        </p:blipFill>
        <p:spPr>
          <a:xfrm>
            <a:off x="4933513" y="1839604"/>
            <a:ext cx="5499100" cy="1473200"/>
          </a:xfrm>
          <a:prstGeom prst="rect">
            <a:avLst/>
          </a:prstGeom>
        </p:spPr>
      </p:pic>
      <p:sp>
        <p:nvSpPr>
          <p:cNvPr id="7" name="TextBox 6">
            <a:extLst>
              <a:ext uri="{FF2B5EF4-FFF2-40B4-BE49-F238E27FC236}">
                <a16:creationId xmlns:a16="http://schemas.microsoft.com/office/drawing/2014/main" id="{417C85CD-F2D8-1446-B221-90DC8C13A24C}"/>
              </a:ext>
            </a:extLst>
          </p:cNvPr>
          <p:cNvSpPr txBox="1"/>
          <p:nvPr/>
        </p:nvSpPr>
        <p:spPr>
          <a:xfrm>
            <a:off x="704193" y="4424855"/>
            <a:ext cx="4981904" cy="1477328"/>
          </a:xfrm>
          <a:prstGeom prst="rect">
            <a:avLst/>
          </a:prstGeom>
          <a:noFill/>
        </p:spPr>
        <p:txBody>
          <a:bodyPr wrap="square" rtlCol="0">
            <a:spAutoFit/>
          </a:bodyPr>
          <a:lstStyle/>
          <a:p>
            <a:r>
              <a:rPr lang="en-US" sz="1800" dirty="0"/>
              <a:t>Advantages:</a:t>
            </a:r>
          </a:p>
          <a:p>
            <a:endParaRPr lang="en-US" sz="1800" dirty="0"/>
          </a:p>
          <a:p>
            <a:pPr marL="285750" indent="-285750">
              <a:buFont typeface="Arial" panose="020B0604020202020204" pitchFamily="34" charset="0"/>
              <a:buChar char="•"/>
            </a:pPr>
            <a:r>
              <a:rPr lang="en-US" sz="1800" dirty="0"/>
              <a:t>Extremely fast reads and writes</a:t>
            </a:r>
          </a:p>
          <a:p>
            <a:pPr marL="285750" indent="-285750">
              <a:buFont typeface="Arial" panose="020B0604020202020204" pitchFamily="34" charset="0"/>
              <a:buChar char="•"/>
            </a:pPr>
            <a:r>
              <a:rPr lang="en-US" sz="1800" dirty="0"/>
              <a:t>NO need for difficult transformations</a:t>
            </a:r>
          </a:p>
          <a:p>
            <a:pPr marL="285750" indent="-285750">
              <a:buFont typeface="Arial" panose="020B0604020202020204" pitchFamily="34" charset="0"/>
              <a:buChar char="•"/>
            </a:pPr>
            <a:r>
              <a:rPr lang="en-US" sz="1800" dirty="0"/>
              <a:t>Only store data you need (not columnar</a:t>
            </a:r>
          </a:p>
        </p:txBody>
      </p:sp>
      <p:sp>
        <p:nvSpPr>
          <p:cNvPr id="8" name="TextBox 7">
            <a:extLst>
              <a:ext uri="{FF2B5EF4-FFF2-40B4-BE49-F238E27FC236}">
                <a16:creationId xmlns:a16="http://schemas.microsoft.com/office/drawing/2014/main" id="{693A59E3-04D6-D94B-88CD-283109A6182C}"/>
              </a:ext>
            </a:extLst>
          </p:cNvPr>
          <p:cNvSpPr txBox="1"/>
          <p:nvPr/>
        </p:nvSpPr>
        <p:spPr>
          <a:xfrm>
            <a:off x="6269421" y="4477770"/>
            <a:ext cx="4981904" cy="1754326"/>
          </a:xfrm>
          <a:prstGeom prst="rect">
            <a:avLst/>
          </a:prstGeom>
          <a:noFill/>
        </p:spPr>
        <p:txBody>
          <a:bodyPr wrap="square" rtlCol="0">
            <a:spAutoFit/>
          </a:bodyPr>
          <a:lstStyle/>
          <a:p>
            <a:r>
              <a:rPr lang="en-US" sz="1800" dirty="0"/>
              <a:t>Disadvantages:</a:t>
            </a:r>
          </a:p>
          <a:p>
            <a:endParaRPr lang="en-US" sz="1800" dirty="0"/>
          </a:p>
          <a:p>
            <a:pPr marL="285750" indent="-285750">
              <a:buFont typeface="Arial" panose="020B0604020202020204" pitchFamily="34" charset="0"/>
              <a:buChar char="•"/>
            </a:pPr>
            <a:r>
              <a:rPr lang="en-US" sz="1800" dirty="0"/>
              <a:t>Difficult to run analysis</a:t>
            </a:r>
          </a:p>
          <a:p>
            <a:pPr marL="285750" indent="-285750">
              <a:buFont typeface="Arial" panose="020B0604020202020204" pitchFamily="34" charset="0"/>
              <a:buChar char="•"/>
            </a:pPr>
            <a:r>
              <a:rPr lang="en-US" sz="1800" dirty="0"/>
              <a:t>Need to scan all keys so when data gets heavy it becomes difficult</a:t>
            </a:r>
          </a:p>
          <a:p>
            <a:pPr marL="285750" indent="-285750">
              <a:buFont typeface="Arial" panose="020B0604020202020204" pitchFamily="34" charset="0"/>
              <a:buChar char="•"/>
            </a:pPr>
            <a:r>
              <a:rPr lang="en-US" sz="1800" dirty="0"/>
              <a:t>Not as many connectors available</a:t>
            </a:r>
          </a:p>
        </p:txBody>
      </p:sp>
    </p:spTree>
    <p:extLst>
      <p:ext uri="{BB962C8B-B14F-4D97-AF65-F5344CB8AC3E}">
        <p14:creationId xmlns:p14="http://schemas.microsoft.com/office/powerpoint/2010/main" val="26207294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23475-285B-A448-B0FC-BDF41A06EAE0}"/>
              </a:ext>
            </a:extLst>
          </p:cNvPr>
          <p:cNvSpPr>
            <a:spLocks noGrp="1"/>
          </p:cNvSpPr>
          <p:nvPr>
            <p:ph type="title"/>
          </p:nvPr>
        </p:nvSpPr>
        <p:spPr/>
        <p:txBody>
          <a:bodyPr/>
          <a:lstStyle/>
          <a:p>
            <a:r>
              <a:rPr lang="en-US" dirty="0"/>
              <a:t>Cloud Storage</a:t>
            </a:r>
          </a:p>
        </p:txBody>
      </p:sp>
      <p:sp>
        <p:nvSpPr>
          <p:cNvPr id="3" name="Text Placeholder 2">
            <a:extLst>
              <a:ext uri="{FF2B5EF4-FFF2-40B4-BE49-F238E27FC236}">
                <a16:creationId xmlns:a16="http://schemas.microsoft.com/office/drawing/2014/main" id="{8C391796-5581-A445-9F21-913CBBC987DC}"/>
              </a:ext>
            </a:extLst>
          </p:cNvPr>
          <p:cNvSpPr>
            <a:spLocks noGrp="1"/>
          </p:cNvSpPr>
          <p:nvPr>
            <p:ph type="body" idx="1"/>
          </p:nvPr>
        </p:nvSpPr>
        <p:spPr>
          <a:xfrm>
            <a:off x="828000" y="2974428"/>
            <a:ext cx="10512000" cy="1081635"/>
          </a:xfrm>
        </p:spPr>
        <p:txBody>
          <a:bodyPr/>
          <a:lstStyle/>
          <a:p>
            <a:r>
              <a:rPr lang="en-US" dirty="0"/>
              <a:t>Basic directory structure managed by the cloud</a:t>
            </a:r>
          </a:p>
          <a:p>
            <a:r>
              <a:rPr lang="en-US" dirty="0"/>
              <a:t>Excellent for managing data as compressed files</a:t>
            </a:r>
          </a:p>
        </p:txBody>
      </p:sp>
      <p:sp>
        <p:nvSpPr>
          <p:cNvPr id="4" name="Slide Number Placeholder 3">
            <a:extLst>
              <a:ext uri="{FF2B5EF4-FFF2-40B4-BE49-F238E27FC236}">
                <a16:creationId xmlns:a16="http://schemas.microsoft.com/office/drawing/2014/main" id="{BB3CE1E5-D507-3A4C-BF57-E513B672B3A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64</a:t>
            </a:fld>
            <a:endParaRPr lang="en-US"/>
          </a:p>
        </p:txBody>
      </p:sp>
      <p:pic>
        <p:nvPicPr>
          <p:cNvPr id="5" name="Picture 4">
            <a:extLst>
              <a:ext uri="{FF2B5EF4-FFF2-40B4-BE49-F238E27FC236}">
                <a16:creationId xmlns:a16="http://schemas.microsoft.com/office/drawing/2014/main" id="{48BA86E4-F03F-CA47-BFDA-6288895DFA29}"/>
              </a:ext>
            </a:extLst>
          </p:cNvPr>
          <p:cNvPicPr>
            <a:picLocks noChangeAspect="1"/>
          </p:cNvPicPr>
          <p:nvPr/>
        </p:nvPicPr>
        <p:blipFill>
          <a:blip r:embed="rId2"/>
          <a:stretch>
            <a:fillRect/>
          </a:stretch>
        </p:blipFill>
        <p:spPr>
          <a:xfrm>
            <a:off x="3827909" y="1437932"/>
            <a:ext cx="1176502" cy="1176502"/>
          </a:xfrm>
          <a:prstGeom prst="rect">
            <a:avLst/>
          </a:prstGeom>
        </p:spPr>
      </p:pic>
      <p:pic>
        <p:nvPicPr>
          <p:cNvPr id="6" name="Picture 5">
            <a:extLst>
              <a:ext uri="{FF2B5EF4-FFF2-40B4-BE49-F238E27FC236}">
                <a16:creationId xmlns:a16="http://schemas.microsoft.com/office/drawing/2014/main" id="{B6E22667-6331-354F-8609-7200766024BF}"/>
              </a:ext>
            </a:extLst>
          </p:cNvPr>
          <p:cNvPicPr>
            <a:picLocks noChangeAspect="1"/>
          </p:cNvPicPr>
          <p:nvPr/>
        </p:nvPicPr>
        <p:blipFill>
          <a:blip r:embed="rId3"/>
          <a:stretch>
            <a:fillRect/>
          </a:stretch>
        </p:blipFill>
        <p:spPr>
          <a:xfrm>
            <a:off x="6430845" y="1437932"/>
            <a:ext cx="2216510" cy="1364006"/>
          </a:xfrm>
          <a:prstGeom prst="rect">
            <a:avLst/>
          </a:prstGeom>
        </p:spPr>
      </p:pic>
      <p:sp>
        <p:nvSpPr>
          <p:cNvPr id="7" name="TextBox 6">
            <a:extLst>
              <a:ext uri="{FF2B5EF4-FFF2-40B4-BE49-F238E27FC236}">
                <a16:creationId xmlns:a16="http://schemas.microsoft.com/office/drawing/2014/main" id="{21B2DC30-6265-FE44-AA2E-1532C71DD69E}"/>
              </a:ext>
            </a:extLst>
          </p:cNvPr>
          <p:cNvSpPr txBox="1"/>
          <p:nvPr/>
        </p:nvSpPr>
        <p:spPr>
          <a:xfrm>
            <a:off x="453759" y="4056063"/>
            <a:ext cx="5316419" cy="1754326"/>
          </a:xfrm>
          <a:prstGeom prst="rect">
            <a:avLst/>
          </a:prstGeom>
          <a:noFill/>
        </p:spPr>
        <p:txBody>
          <a:bodyPr wrap="square" rtlCol="0">
            <a:spAutoFit/>
          </a:bodyPr>
          <a:lstStyle/>
          <a:p>
            <a:r>
              <a:rPr lang="en-US" sz="1800" dirty="0"/>
              <a:t>Advantages:</a:t>
            </a:r>
          </a:p>
          <a:p>
            <a:endParaRPr lang="en-US" sz="1800" dirty="0"/>
          </a:p>
          <a:p>
            <a:pPr marL="285750" indent="-285750">
              <a:buFont typeface="Arial" panose="020B0604020202020204" pitchFamily="34" charset="0"/>
              <a:buChar char="•"/>
            </a:pPr>
            <a:r>
              <a:rPr lang="en-US" sz="1800" dirty="0"/>
              <a:t>Secure and permanent data storage</a:t>
            </a:r>
          </a:p>
          <a:p>
            <a:pPr marL="285750" indent="-285750">
              <a:buFont typeface="Arial" panose="020B0604020202020204" pitchFamily="34" charset="0"/>
              <a:buChar char="•"/>
            </a:pPr>
            <a:r>
              <a:rPr lang="en-US" sz="1800" dirty="0"/>
              <a:t>Complete flexibility on directory structures</a:t>
            </a:r>
          </a:p>
          <a:p>
            <a:pPr marL="285750" indent="-285750">
              <a:buFont typeface="Arial" panose="020B0604020202020204" pitchFamily="34" charset="0"/>
              <a:buChar char="•"/>
            </a:pPr>
            <a:r>
              <a:rPr lang="en-US" sz="1800" dirty="0"/>
              <a:t>Lots of integrations with other systems in the cloud</a:t>
            </a:r>
          </a:p>
        </p:txBody>
      </p:sp>
      <p:sp>
        <p:nvSpPr>
          <p:cNvPr id="8" name="TextBox 7">
            <a:extLst>
              <a:ext uri="{FF2B5EF4-FFF2-40B4-BE49-F238E27FC236}">
                <a16:creationId xmlns:a16="http://schemas.microsoft.com/office/drawing/2014/main" id="{295763F2-2698-D846-B4F4-63A04DDBAF39}"/>
              </a:ext>
            </a:extLst>
          </p:cNvPr>
          <p:cNvSpPr txBox="1"/>
          <p:nvPr/>
        </p:nvSpPr>
        <p:spPr>
          <a:xfrm>
            <a:off x="6208172" y="4228553"/>
            <a:ext cx="5316419" cy="1200329"/>
          </a:xfrm>
          <a:prstGeom prst="rect">
            <a:avLst/>
          </a:prstGeom>
          <a:noFill/>
        </p:spPr>
        <p:txBody>
          <a:bodyPr wrap="square" rtlCol="0">
            <a:spAutoFit/>
          </a:bodyPr>
          <a:lstStyle/>
          <a:p>
            <a:r>
              <a:rPr lang="en-US" sz="1800" dirty="0"/>
              <a:t>Disadvantages:</a:t>
            </a:r>
          </a:p>
          <a:p>
            <a:endParaRPr lang="en-US" sz="1800" dirty="0"/>
          </a:p>
          <a:p>
            <a:pPr marL="285750" indent="-285750">
              <a:buFont typeface="Arial" panose="020B0604020202020204" pitchFamily="34" charset="0"/>
              <a:buChar char="•"/>
            </a:pPr>
            <a:r>
              <a:rPr lang="en-US" sz="1800" dirty="0"/>
              <a:t>Security in that files are not kept locally</a:t>
            </a:r>
          </a:p>
          <a:p>
            <a:pPr marL="285750" indent="-285750">
              <a:buFont typeface="Arial" panose="020B0604020202020204" pitchFamily="34" charset="0"/>
              <a:buChar char="•"/>
            </a:pPr>
            <a:r>
              <a:rPr lang="en-US" sz="1800" dirty="0"/>
              <a:t>Storage costs can be high</a:t>
            </a:r>
          </a:p>
        </p:txBody>
      </p:sp>
    </p:spTree>
    <p:extLst>
      <p:ext uri="{BB962C8B-B14F-4D97-AF65-F5344CB8AC3E}">
        <p14:creationId xmlns:p14="http://schemas.microsoft.com/office/powerpoint/2010/main" val="301470302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23475-285B-A448-B0FC-BDF41A06EAE0}"/>
              </a:ext>
            </a:extLst>
          </p:cNvPr>
          <p:cNvSpPr>
            <a:spLocks noGrp="1"/>
          </p:cNvSpPr>
          <p:nvPr>
            <p:ph type="title"/>
          </p:nvPr>
        </p:nvSpPr>
        <p:spPr/>
        <p:txBody>
          <a:bodyPr/>
          <a:lstStyle/>
          <a:p>
            <a:r>
              <a:rPr lang="en-US" dirty="0"/>
              <a:t>Elastic Block Storage</a:t>
            </a:r>
          </a:p>
        </p:txBody>
      </p:sp>
      <p:sp>
        <p:nvSpPr>
          <p:cNvPr id="3" name="Text Placeholder 2">
            <a:extLst>
              <a:ext uri="{FF2B5EF4-FFF2-40B4-BE49-F238E27FC236}">
                <a16:creationId xmlns:a16="http://schemas.microsoft.com/office/drawing/2014/main" id="{8C391796-5581-A445-9F21-913CBBC987DC}"/>
              </a:ext>
            </a:extLst>
          </p:cNvPr>
          <p:cNvSpPr>
            <a:spLocks noGrp="1"/>
          </p:cNvSpPr>
          <p:nvPr>
            <p:ph type="body" idx="1"/>
          </p:nvPr>
        </p:nvSpPr>
        <p:spPr>
          <a:xfrm>
            <a:off x="828000" y="2974428"/>
            <a:ext cx="10512000" cy="1081635"/>
          </a:xfrm>
        </p:spPr>
        <p:txBody>
          <a:bodyPr/>
          <a:lstStyle/>
          <a:p>
            <a:r>
              <a:rPr lang="en-US" dirty="0"/>
              <a:t>Mounted directories that exist outside of virtual machines that can be mounted on to other virtual machines</a:t>
            </a:r>
          </a:p>
        </p:txBody>
      </p:sp>
      <p:sp>
        <p:nvSpPr>
          <p:cNvPr id="4" name="Slide Number Placeholder 3">
            <a:extLst>
              <a:ext uri="{FF2B5EF4-FFF2-40B4-BE49-F238E27FC236}">
                <a16:creationId xmlns:a16="http://schemas.microsoft.com/office/drawing/2014/main" id="{BB3CE1E5-D507-3A4C-BF57-E513B672B3A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65</a:t>
            </a:fld>
            <a:endParaRPr lang="en-US"/>
          </a:p>
        </p:txBody>
      </p:sp>
      <p:sp>
        <p:nvSpPr>
          <p:cNvPr id="7" name="TextBox 6">
            <a:extLst>
              <a:ext uri="{FF2B5EF4-FFF2-40B4-BE49-F238E27FC236}">
                <a16:creationId xmlns:a16="http://schemas.microsoft.com/office/drawing/2014/main" id="{21B2DC30-6265-FE44-AA2E-1532C71DD69E}"/>
              </a:ext>
            </a:extLst>
          </p:cNvPr>
          <p:cNvSpPr txBox="1"/>
          <p:nvPr/>
        </p:nvSpPr>
        <p:spPr>
          <a:xfrm>
            <a:off x="453759" y="4056063"/>
            <a:ext cx="5316419" cy="1477328"/>
          </a:xfrm>
          <a:prstGeom prst="rect">
            <a:avLst/>
          </a:prstGeom>
          <a:noFill/>
        </p:spPr>
        <p:txBody>
          <a:bodyPr wrap="square" rtlCol="0">
            <a:spAutoFit/>
          </a:bodyPr>
          <a:lstStyle/>
          <a:p>
            <a:r>
              <a:rPr lang="en-US" sz="1800" dirty="0"/>
              <a:t>Advantages:</a:t>
            </a:r>
          </a:p>
          <a:p>
            <a:endParaRPr lang="en-US" sz="1800" dirty="0"/>
          </a:p>
          <a:p>
            <a:pPr marL="285750" indent="-285750">
              <a:buFont typeface="Arial" panose="020B0604020202020204" pitchFamily="34" charset="0"/>
              <a:buChar char="•"/>
            </a:pPr>
            <a:r>
              <a:rPr lang="en-US" sz="1800" dirty="0"/>
              <a:t>Awesome </a:t>
            </a:r>
            <a:r>
              <a:rPr lang="en-US" sz="1800" dirty="0" err="1"/>
              <a:t>replayability</a:t>
            </a:r>
            <a:endParaRPr lang="en-US" sz="1800" dirty="0"/>
          </a:p>
          <a:p>
            <a:pPr marL="285750" indent="-285750">
              <a:buFont typeface="Arial" panose="020B0604020202020204" pitchFamily="34" charset="0"/>
              <a:buChar char="•"/>
            </a:pPr>
            <a:r>
              <a:rPr lang="en-US" sz="1800" dirty="0"/>
              <a:t>Easy integration with Virtual Machines</a:t>
            </a:r>
          </a:p>
          <a:p>
            <a:pPr marL="285750" indent="-285750">
              <a:buFont typeface="Arial" panose="020B0604020202020204" pitchFamily="34" charset="0"/>
              <a:buChar char="•"/>
            </a:pPr>
            <a:r>
              <a:rPr lang="en-US" sz="1800" dirty="0"/>
              <a:t>Very resilient</a:t>
            </a:r>
          </a:p>
        </p:txBody>
      </p:sp>
      <p:sp>
        <p:nvSpPr>
          <p:cNvPr id="8" name="TextBox 7">
            <a:extLst>
              <a:ext uri="{FF2B5EF4-FFF2-40B4-BE49-F238E27FC236}">
                <a16:creationId xmlns:a16="http://schemas.microsoft.com/office/drawing/2014/main" id="{295763F2-2698-D846-B4F4-63A04DDBAF39}"/>
              </a:ext>
            </a:extLst>
          </p:cNvPr>
          <p:cNvSpPr txBox="1"/>
          <p:nvPr/>
        </p:nvSpPr>
        <p:spPr>
          <a:xfrm>
            <a:off x="6568497" y="4194562"/>
            <a:ext cx="5316419" cy="1200329"/>
          </a:xfrm>
          <a:prstGeom prst="rect">
            <a:avLst/>
          </a:prstGeom>
          <a:noFill/>
        </p:spPr>
        <p:txBody>
          <a:bodyPr wrap="square" rtlCol="0">
            <a:spAutoFit/>
          </a:bodyPr>
          <a:lstStyle/>
          <a:p>
            <a:r>
              <a:rPr lang="en-US" sz="1800" dirty="0"/>
              <a:t>Disadvantages: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Networking is painful</a:t>
            </a:r>
          </a:p>
          <a:p>
            <a:pPr marL="285750" indent="-285750">
              <a:buFont typeface="Arial" panose="020B0604020202020204" pitchFamily="34" charset="0"/>
              <a:buChar char="•"/>
            </a:pPr>
            <a:r>
              <a:rPr lang="en-US" sz="1800" dirty="0"/>
              <a:t>Ensuring permissions, </a:t>
            </a:r>
            <a:r>
              <a:rPr lang="en-US" sz="1800" dirty="0" err="1"/>
              <a:t>etc</a:t>
            </a:r>
            <a:r>
              <a:rPr lang="en-US" sz="1800" dirty="0"/>
              <a:t> is difficult</a:t>
            </a:r>
          </a:p>
        </p:txBody>
      </p:sp>
      <p:pic>
        <p:nvPicPr>
          <p:cNvPr id="9" name="Picture 8">
            <a:extLst>
              <a:ext uri="{FF2B5EF4-FFF2-40B4-BE49-F238E27FC236}">
                <a16:creationId xmlns:a16="http://schemas.microsoft.com/office/drawing/2014/main" id="{C7839BD7-DCF5-5342-89B5-91F36A774B34}"/>
              </a:ext>
            </a:extLst>
          </p:cNvPr>
          <p:cNvPicPr>
            <a:picLocks noChangeAspect="1"/>
          </p:cNvPicPr>
          <p:nvPr/>
        </p:nvPicPr>
        <p:blipFill>
          <a:blip r:embed="rId2"/>
          <a:stretch>
            <a:fillRect/>
          </a:stretch>
        </p:blipFill>
        <p:spPr>
          <a:xfrm>
            <a:off x="3100581" y="1537921"/>
            <a:ext cx="5765800" cy="1409700"/>
          </a:xfrm>
          <a:prstGeom prst="rect">
            <a:avLst/>
          </a:prstGeom>
        </p:spPr>
      </p:pic>
    </p:spTree>
    <p:extLst>
      <p:ext uri="{BB962C8B-B14F-4D97-AF65-F5344CB8AC3E}">
        <p14:creationId xmlns:p14="http://schemas.microsoft.com/office/powerpoint/2010/main" val="18544406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b="1" dirty="0"/>
              <a:t>Architecture lab</a:t>
            </a:r>
            <a:endParaRPr b="1" dirty="0"/>
          </a:p>
        </p:txBody>
      </p:sp>
    </p:spTree>
    <p:extLst>
      <p:ext uri="{BB962C8B-B14F-4D97-AF65-F5344CB8AC3E}">
        <p14:creationId xmlns:p14="http://schemas.microsoft.com/office/powerpoint/2010/main" val="205191606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CB374-5297-9842-8CF9-5FCAD9DF64BC}"/>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8F44EA62-AFDB-6C40-AF5F-09FC6B2D30A2}"/>
              </a:ext>
            </a:extLst>
          </p:cNvPr>
          <p:cNvSpPr>
            <a:spLocks noGrp="1"/>
          </p:cNvSpPr>
          <p:nvPr>
            <p:ph type="body" idx="1"/>
          </p:nvPr>
        </p:nvSpPr>
        <p:spPr/>
        <p:txBody>
          <a:bodyPr/>
          <a:lstStyle/>
          <a:p>
            <a:r>
              <a:rPr lang="en-US" dirty="0"/>
              <a:t>So now we’re going to practice everything.</a:t>
            </a:r>
          </a:p>
          <a:p>
            <a:endParaRPr lang="en-US" dirty="0"/>
          </a:p>
          <a:p>
            <a:r>
              <a:rPr lang="en-US" dirty="0"/>
              <a:t>Go to the </a:t>
            </a:r>
            <a:r>
              <a:rPr lang="en-US" dirty="0" err="1"/>
              <a:t>labOne.md</a:t>
            </a:r>
            <a:r>
              <a:rPr lang="en-US" dirty="0"/>
              <a:t> section in the </a:t>
            </a:r>
            <a:r>
              <a:rPr lang="en-US" dirty="0" err="1"/>
              <a:t>ferninphilly</a:t>
            </a:r>
            <a:r>
              <a:rPr lang="en-US" dirty="0"/>
              <a:t> repo at</a:t>
            </a:r>
          </a:p>
          <a:p>
            <a:endParaRPr lang="en-US" dirty="0"/>
          </a:p>
          <a:p>
            <a:endParaRPr lang="en-US" dirty="0"/>
          </a:p>
        </p:txBody>
      </p:sp>
      <p:sp>
        <p:nvSpPr>
          <p:cNvPr id="4" name="Slide Number Placeholder 3">
            <a:extLst>
              <a:ext uri="{FF2B5EF4-FFF2-40B4-BE49-F238E27FC236}">
                <a16:creationId xmlns:a16="http://schemas.microsoft.com/office/drawing/2014/main" id="{1F4C490D-587A-954F-9845-0B739215947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67</a:t>
            </a:fld>
            <a:endParaRPr lang="en-US"/>
          </a:p>
        </p:txBody>
      </p:sp>
    </p:spTree>
    <p:extLst>
      <p:ext uri="{BB962C8B-B14F-4D97-AF65-F5344CB8AC3E}">
        <p14:creationId xmlns:p14="http://schemas.microsoft.com/office/powerpoint/2010/main" val="393324400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4D77A-46A4-5F46-AE19-14D2AB81E3C1}"/>
              </a:ext>
            </a:extLst>
          </p:cNvPr>
          <p:cNvSpPr>
            <a:spLocks noGrp="1"/>
          </p:cNvSpPr>
          <p:nvPr>
            <p:ph type="title"/>
          </p:nvPr>
        </p:nvSpPr>
        <p:spPr/>
        <p:txBody>
          <a:bodyPr/>
          <a:lstStyle/>
          <a:p>
            <a:r>
              <a:rPr lang="en-US" dirty="0"/>
              <a:t>Confused? ASK QUESTIONS!!</a:t>
            </a:r>
          </a:p>
        </p:txBody>
      </p:sp>
      <p:sp>
        <p:nvSpPr>
          <p:cNvPr id="4" name="Slide Number Placeholder 3">
            <a:extLst>
              <a:ext uri="{FF2B5EF4-FFF2-40B4-BE49-F238E27FC236}">
                <a16:creationId xmlns:a16="http://schemas.microsoft.com/office/drawing/2014/main" id="{FE677352-DFB8-7B46-8012-7B714802307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68</a:t>
            </a:fld>
            <a:endParaRPr lang="en-US"/>
          </a:p>
        </p:txBody>
      </p:sp>
      <p:pic>
        <p:nvPicPr>
          <p:cNvPr id="5" name="Picture 4">
            <a:extLst>
              <a:ext uri="{FF2B5EF4-FFF2-40B4-BE49-F238E27FC236}">
                <a16:creationId xmlns:a16="http://schemas.microsoft.com/office/drawing/2014/main" id="{8D7D24B1-08A4-CE40-B685-4B13CDB5A71E}"/>
              </a:ext>
            </a:extLst>
          </p:cNvPr>
          <p:cNvPicPr>
            <a:picLocks noChangeAspect="1"/>
          </p:cNvPicPr>
          <p:nvPr/>
        </p:nvPicPr>
        <p:blipFill>
          <a:blip r:embed="rId2"/>
          <a:stretch>
            <a:fillRect/>
          </a:stretch>
        </p:blipFill>
        <p:spPr>
          <a:xfrm>
            <a:off x="3379075" y="1543507"/>
            <a:ext cx="5202621" cy="4682359"/>
          </a:xfrm>
          <a:prstGeom prst="rect">
            <a:avLst/>
          </a:prstGeom>
        </p:spPr>
      </p:pic>
    </p:spTree>
    <p:extLst>
      <p:ext uri="{BB962C8B-B14F-4D97-AF65-F5344CB8AC3E}">
        <p14:creationId xmlns:p14="http://schemas.microsoft.com/office/powerpoint/2010/main" val="966702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2A42F-651D-844E-B3F1-38FC34408B4A}"/>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0E2121FE-AF1A-F94A-84B7-EF3FC63A5654}"/>
              </a:ext>
            </a:extLst>
          </p:cNvPr>
          <p:cNvSpPr>
            <a:spLocks noGrp="1"/>
          </p:cNvSpPr>
          <p:nvPr>
            <p:ph type="body" idx="1"/>
          </p:nvPr>
        </p:nvSpPr>
        <p:spPr/>
        <p:txBody>
          <a:bodyPr/>
          <a:lstStyle/>
          <a:p>
            <a:r>
              <a:rPr lang="en-US" dirty="0"/>
              <a:t>Our day</a:t>
            </a:r>
          </a:p>
          <a:p>
            <a:pPr lvl="1"/>
            <a:r>
              <a:rPr lang="en-US" b="1" dirty="0"/>
              <a:t>Data Architecture Fundamentals </a:t>
            </a:r>
            <a:r>
              <a:rPr lang="en-US" dirty="0"/>
              <a:t>(1.5 hours) (0700-0830)</a:t>
            </a:r>
          </a:p>
          <a:p>
            <a:pPr lvl="2"/>
            <a:r>
              <a:rPr lang="en-US" dirty="0"/>
              <a:t>Three Pillars of effective data architecture</a:t>
            </a:r>
          </a:p>
          <a:p>
            <a:pPr lvl="2"/>
            <a:r>
              <a:rPr lang="en-US" dirty="0"/>
              <a:t>Systems of Data Architecture</a:t>
            </a:r>
          </a:p>
          <a:p>
            <a:pPr lvl="1"/>
            <a:r>
              <a:rPr lang="en-US" dirty="0"/>
              <a:t>30 minute break (0830-0900)</a:t>
            </a:r>
          </a:p>
          <a:p>
            <a:pPr lvl="1"/>
            <a:r>
              <a:rPr lang="en-US" b="1" dirty="0"/>
              <a:t>Lab One: </a:t>
            </a:r>
            <a:r>
              <a:rPr lang="en-US" dirty="0"/>
              <a:t>Intro to </a:t>
            </a:r>
            <a:r>
              <a:rPr lang="en-US" dirty="0" err="1"/>
              <a:t>diagrams.net</a:t>
            </a:r>
            <a:r>
              <a:rPr lang="en-US" dirty="0"/>
              <a:t> tool (1 hour) (0900-1000)</a:t>
            </a:r>
          </a:p>
          <a:p>
            <a:pPr lvl="1"/>
            <a:r>
              <a:rPr lang="en-US" b="1" dirty="0"/>
              <a:t>The ETL Process </a:t>
            </a:r>
            <a:r>
              <a:rPr lang="en-US" dirty="0"/>
              <a:t>(1.5 hours) (1000-1130)</a:t>
            </a:r>
            <a:endParaRPr lang="en-US" b="1" dirty="0"/>
          </a:p>
          <a:p>
            <a:pPr lvl="2"/>
            <a:r>
              <a:rPr lang="en-US" dirty="0"/>
              <a:t>Data Sources (basic)</a:t>
            </a:r>
          </a:p>
          <a:p>
            <a:pPr lvl="2"/>
            <a:r>
              <a:rPr lang="en-US" dirty="0"/>
              <a:t>Transformation Tools (basic)</a:t>
            </a:r>
          </a:p>
          <a:p>
            <a:pPr lvl="2"/>
            <a:r>
              <a:rPr lang="en-US" dirty="0"/>
              <a:t>Storage Tools (basic)</a:t>
            </a:r>
          </a:p>
          <a:p>
            <a:pPr lvl="1"/>
            <a:r>
              <a:rPr lang="en-US" b="1" dirty="0"/>
              <a:t>Lunch</a:t>
            </a:r>
            <a:r>
              <a:rPr lang="en-US" dirty="0"/>
              <a:t> (1 hour) (1130-1230)</a:t>
            </a:r>
            <a:endParaRPr lang="en-US" b="1" dirty="0"/>
          </a:p>
        </p:txBody>
      </p:sp>
      <p:sp>
        <p:nvSpPr>
          <p:cNvPr id="4" name="Slide Number Placeholder 3">
            <a:extLst>
              <a:ext uri="{FF2B5EF4-FFF2-40B4-BE49-F238E27FC236}">
                <a16:creationId xmlns:a16="http://schemas.microsoft.com/office/drawing/2014/main" id="{AEC54288-4705-5A46-8E1F-E58ACDE277C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3153865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1102-CF88-554B-99A7-AEC4632E0AE9}"/>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AD203755-AF47-804E-96E0-92429BD0A4BF}"/>
              </a:ext>
            </a:extLst>
          </p:cNvPr>
          <p:cNvSpPr>
            <a:spLocks noGrp="1"/>
          </p:cNvSpPr>
          <p:nvPr>
            <p:ph type="body" idx="1"/>
          </p:nvPr>
        </p:nvSpPr>
        <p:spPr/>
        <p:txBody>
          <a:bodyPr/>
          <a:lstStyle/>
          <a:p>
            <a:r>
              <a:rPr lang="en-US" dirty="0"/>
              <a:t>Our Day (continued)</a:t>
            </a:r>
          </a:p>
          <a:p>
            <a:pPr lvl="1"/>
            <a:r>
              <a:rPr lang="en-US" b="1" dirty="0"/>
              <a:t>Lab Two:</a:t>
            </a:r>
            <a:r>
              <a:rPr lang="en-US" dirty="0"/>
              <a:t> First scenario: Basic SFTP (1 hour) (1230-1330)</a:t>
            </a:r>
          </a:p>
          <a:p>
            <a:pPr lvl="1"/>
            <a:r>
              <a:rPr lang="en-US" b="1" dirty="0"/>
              <a:t>Deeper Dive into ETL Tools </a:t>
            </a:r>
            <a:r>
              <a:rPr lang="en-US" dirty="0"/>
              <a:t>(1 hour) (1330-1430)</a:t>
            </a:r>
          </a:p>
          <a:p>
            <a:pPr lvl="1"/>
            <a:r>
              <a:rPr lang="en-US" b="1" dirty="0"/>
              <a:t>Lab Three: </a:t>
            </a:r>
            <a:r>
              <a:rPr lang="en-US" dirty="0"/>
              <a:t>Scenario TWO and THREE (1.5 hours) (1430-1600)</a:t>
            </a:r>
          </a:p>
          <a:p>
            <a:pPr lvl="1"/>
            <a:r>
              <a:rPr lang="en-US" b="1" dirty="0"/>
              <a:t>Extra:</a:t>
            </a:r>
            <a:r>
              <a:rPr lang="en-US" dirty="0"/>
              <a:t> Scenario FOUR if we have time</a:t>
            </a:r>
            <a:endParaRPr lang="en-US" b="1" dirty="0"/>
          </a:p>
          <a:p>
            <a:pPr marL="546100" lvl="1" indent="0">
              <a:buNone/>
            </a:pPr>
            <a:endParaRPr lang="en-US" dirty="0"/>
          </a:p>
        </p:txBody>
      </p:sp>
      <p:sp>
        <p:nvSpPr>
          <p:cNvPr id="4" name="Slide Number Placeholder 3">
            <a:extLst>
              <a:ext uri="{FF2B5EF4-FFF2-40B4-BE49-F238E27FC236}">
                <a16:creationId xmlns:a16="http://schemas.microsoft.com/office/drawing/2014/main" id="{64FB0519-6166-D64B-B50E-FE5A0BA8997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pic>
        <p:nvPicPr>
          <p:cNvPr id="5" name="Picture 4">
            <a:extLst>
              <a:ext uri="{FF2B5EF4-FFF2-40B4-BE49-F238E27FC236}">
                <a16:creationId xmlns:a16="http://schemas.microsoft.com/office/drawing/2014/main" id="{7A191F94-351C-2B45-9E9B-0B5664A2CF30}"/>
              </a:ext>
            </a:extLst>
          </p:cNvPr>
          <p:cNvPicPr>
            <a:picLocks noChangeAspect="1"/>
          </p:cNvPicPr>
          <p:nvPr/>
        </p:nvPicPr>
        <p:blipFill>
          <a:blip r:embed="rId2"/>
          <a:stretch>
            <a:fillRect/>
          </a:stretch>
        </p:blipFill>
        <p:spPr>
          <a:xfrm>
            <a:off x="4012544" y="3970376"/>
            <a:ext cx="3746500" cy="2171700"/>
          </a:xfrm>
          <a:prstGeom prst="rect">
            <a:avLst/>
          </a:prstGeom>
        </p:spPr>
      </p:pic>
    </p:spTree>
    <p:extLst>
      <p:ext uri="{BB962C8B-B14F-4D97-AF65-F5344CB8AC3E}">
        <p14:creationId xmlns:p14="http://schemas.microsoft.com/office/powerpoint/2010/main" val="3113032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Architecture</a:t>
            </a:r>
            <a:endParaRPr dirty="0"/>
          </a:p>
        </p:txBody>
      </p:sp>
      <p:sp>
        <p:nvSpPr>
          <p:cNvPr id="117" name="Google Shape;117;p2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noAutofit/>
          </a:bodyPr>
          <a:lstStyle/>
          <a:p>
            <a:pPr marL="495300" indent="-342900">
              <a:spcBef>
                <a:spcPts val="0"/>
              </a:spcBef>
            </a:pPr>
            <a:r>
              <a:rPr lang="en-US" b="1" dirty="0"/>
              <a:t>Data engineering</a:t>
            </a:r>
            <a:r>
              <a:rPr lang="en-US" dirty="0"/>
              <a:t> is the aspect of </a:t>
            </a:r>
            <a:r>
              <a:rPr lang="en-US" b="1" dirty="0"/>
              <a:t>data</a:t>
            </a:r>
            <a:r>
              <a:rPr lang="en-US" dirty="0"/>
              <a:t> science that focuses on practical applications of </a:t>
            </a:r>
            <a:r>
              <a:rPr lang="en-US" b="1" dirty="0"/>
              <a:t>data</a:t>
            </a:r>
            <a:r>
              <a:rPr lang="en-US" dirty="0"/>
              <a:t> collection and analysis.</a:t>
            </a:r>
          </a:p>
          <a:p>
            <a:pPr marL="495300" indent="-342900">
              <a:spcBef>
                <a:spcPts val="0"/>
              </a:spcBef>
            </a:pPr>
            <a:endParaRPr lang="en-US" dirty="0"/>
          </a:p>
          <a:p>
            <a:pPr marL="495300" indent="-342900">
              <a:spcBef>
                <a:spcPts val="0"/>
              </a:spcBef>
            </a:pPr>
            <a:r>
              <a:rPr lang="en-US" dirty="0"/>
              <a:t>Essentially, as Data engineers, one of our primary jobs is to ensure that data makes it from the </a:t>
            </a:r>
            <a:r>
              <a:rPr lang="en-US" b="1" dirty="0"/>
              <a:t>source</a:t>
            </a:r>
            <a:r>
              <a:rPr lang="en-US" dirty="0"/>
              <a:t> of the data to the </a:t>
            </a:r>
            <a:r>
              <a:rPr lang="en-US" b="1" dirty="0"/>
              <a:t>target</a:t>
            </a:r>
            <a:r>
              <a:rPr lang="en-US" dirty="0"/>
              <a:t> of the data (usually a database, RDBMS or visualization system)</a:t>
            </a:r>
          </a:p>
          <a:p>
            <a:pPr marL="495300" indent="-342900">
              <a:spcBef>
                <a:spcPts val="0"/>
              </a:spcBef>
            </a:pPr>
            <a:endParaRPr lang="en-US" dirty="0"/>
          </a:p>
          <a:p>
            <a:pPr marL="495300" indent="-342900">
              <a:spcBef>
                <a:spcPts val="0"/>
              </a:spcBef>
            </a:pPr>
            <a:r>
              <a:rPr lang="en-US" dirty="0"/>
              <a:t>So let’s break this down…</a:t>
            </a: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9</a:t>
            </a:fld>
            <a:endParaRPr/>
          </a:p>
        </p:txBody>
      </p:sp>
      <p:pic>
        <p:nvPicPr>
          <p:cNvPr id="2" name="Picture 1">
            <a:extLst>
              <a:ext uri="{FF2B5EF4-FFF2-40B4-BE49-F238E27FC236}">
                <a16:creationId xmlns:a16="http://schemas.microsoft.com/office/drawing/2014/main" id="{DBBBEB2C-3B9B-2848-A1AF-D59404064F5C}"/>
              </a:ext>
            </a:extLst>
          </p:cNvPr>
          <p:cNvPicPr>
            <a:picLocks noChangeAspect="1"/>
          </p:cNvPicPr>
          <p:nvPr/>
        </p:nvPicPr>
        <p:blipFill>
          <a:blip r:embed="rId3"/>
          <a:stretch>
            <a:fillRect/>
          </a:stretch>
        </p:blipFill>
        <p:spPr>
          <a:xfrm>
            <a:off x="6952593" y="3673113"/>
            <a:ext cx="3715407" cy="2688041"/>
          </a:xfrm>
          <a:prstGeom prst="rect">
            <a:avLst/>
          </a:prstGeom>
        </p:spPr>
      </p:pic>
    </p:spTree>
    <p:extLst>
      <p:ext uri="{BB962C8B-B14F-4D97-AF65-F5344CB8AC3E}">
        <p14:creationId xmlns:p14="http://schemas.microsoft.com/office/powerpoint/2010/main" val="2462828121"/>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3491</TotalTime>
  <Words>4318</Words>
  <Application>Microsoft Macintosh PowerPoint</Application>
  <PresentationFormat>Widescreen</PresentationFormat>
  <Paragraphs>681</Paragraphs>
  <Slides>68</Slides>
  <Notes>40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68</vt:i4>
      </vt:variant>
    </vt:vector>
  </HeadingPairs>
  <TitlesOfParts>
    <vt:vector size="72" baseType="lpstr">
      <vt:lpstr>Calibri</vt:lpstr>
      <vt:lpstr>Arial</vt:lpstr>
      <vt:lpstr>Helvetica Neue Light</vt:lpstr>
      <vt:lpstr>DI Template</vt:lpstr>
      <vt:lpstr>WELCOME</vt:lpstr>
      <vt:lpstr>An Overview</vt:lpstr>
      <vt:lpstr>Technologies we cover</vt:lpstr>
      <vt:lpstr>Our Practitioners</vt:lpstr>
      <vt:lpstr>PowerPoint Presentation</vt:lpstr>
      <vt:lpstr>Data Architecture Objectives</vt:lpstr>
      <vt:lpstr>Agenda</vt:lpstr>
      <vt:lpstr>Agenda</vt:lpstr>
      <vt:lpstr>Architecture</vt:lpstr>
      <vt:lpstr>Architecture</vt:lpstr>
      <vt:lpstr>Three Pillars of Good data Architecture</vt:lpstr>
      <vt:lpstr>Architecture</vt:lpstr>
      <vt:lpstr>Architecture</vt:lpstr>
      <vt:lpstr>Velocity of data</vt:lpstr>
      <vt:lpstr>Resilience</vt:lpstr>
      <vt:lpstr>Replayability</vt:lpstr>
      <vt:lpstr>Bringing everything together</vt:lpstr>
      <vt:lpstr>Architecture</vt:lpstr>
      <vt:lpstr>Architecture</vt:lpstr>
      <vt:lpstr>Three systems of proper data architecture</vt:lpstr>
      <vt:lpstr>First questions on sources</vt:lpstr>
      <vt:lpstr>Batch Processing</vt:lpstr>
      <vt:lpstr>Event Driven Architecture</vt:lpstr>
      <vt:lpstr>Streaming data</vt:lpstr>
      <vt:lpstr>Type Summary</vt:lpstr>
      <vt:lpstr>DATA SOURCES</vt:lpstr>
      <vt:lpstr>Third questions on sources</vt:lpstr>
      <vt:lpstr>Various sources</vt:lpstr>
      <vt:lpstr>Data Sources (continued)</vt:lpstr>
      <vt:lpstr>Data Sources (continued)</vt:lpstr>
      <vt:lpstr>Data Sources (continued)</vt:lpstr>
      <vt:lpstr>Data Sources (continued)</vt:lpstr>
      <vt:lpstr>TRANSFORMATION TOOLS</vt:lpstr>
      <vt:lpstr>Transformation layer</vt:lpstr>
      <vt:lpstr>Transformation layer</vt:lpstr>
      <vt:lpstr>Transformation Layer</vt:lpstr>
      <vt:lpstr>So what does the data look like going through?</vt:lpstr>
      <vt:lpstr>So what does the data look like going through?</vt:lpstr>
      <vt:lpstr>Parquet file storage</vt:lpstr>
      <vt:lpstr>Parquet file storage</vt:lpstr>
      <vt:lpstr>Parquet</vt:lpstr>
      <vt:lpstr>Storage Tools</vt:lpstr>
      <vt:lpstr>Storage</vt:lpstr>
      <vt:lpstr>Storage</vt:lpstr>
      <vt:lpstr>Storage</vt:lpstr>
      <vt:lpstr>Storage</vt:lpstr>
      <vt:lpstr>Storage</vt:lpstr>
      <vt:lpstr>Tools Lab</vt:lpstr>
      <vt:lpstr>Putting it all together: SOURCES</vt:lpstr>
      <vt:lpstr>SFTP SERVER</vt:lpstr>
      <vt:lpstr>CACHING systems</vt:lpstr>
      <vt:lpstr>Web or System Logs</vt:lpstr>
      <vt:lpstr>User Generated Content</vt:lpstr>
      <vt:lpstr>APIs</vt:lpstr>
      <vt:lpstr>Websockets/Streams</vt:lpstr>
      <vt:lpstr>QUEUES</vt:lpstr>
      <vt:lpstr>Putting it all together: TRANSFORMERS</vt:lpstr>
      <vt:lpstr>Python PANDAS and R</vt:lpstr>
      <vt:lpstr>SPARK</vt:lpstr>
      <vt:lpstr>Lambdas</vt:lpstr>
      <vt:lpstr>Putting it all together: DESTINATIONS</vt:lpstr>
      <vt:lpstr>SQL Databases</vt:lpstr>
      <vt:lpstr>NoSQL databases</vt:lpstr>
      <vt:lpstr>Cloud Storage</vt:lpstr>
      <vt:lpstr>Elastic Block Storage</vt:lpstr>
      <vt:lpstr>Architecture lab</vt:lpstr>
      <vt:lpstr>Architecture</vt:lpstr>
      <vt:lpstr>Confused? ASK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48</cp:revision>
  <dcterms:modified xsi:type="dcterms:W3CDTF">2020-08-07T11:27:46Z</dcterms:modified>
</cp:coreProperties>
</file>